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1" r:id="rId6"/>
    <p:sldId id="282" r:id="rId7"/>
    <p:sldId id="283" r:id="rId8"/>
    <p:sldId id="29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3732A8-F027-4AB7-B16C-B2FF9B213C4E}" type="datetime1">
              <a:rPr lang="hr-HR" smtClean="0"/>
              <a:t>5.12.2024.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C605DA-80A8-4B7B-B889-6C5700BB4C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104FB-D525-4897-9EC4-E707A2683C9A}" type="datetime1">
              <a:rPr lang="hr-HR" smtClean="0"/>
              <a:pPr/>
              <a:t>5.12.2024.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544625-0ADF-4414-89A2-9E135F0C849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073A75-31EA-4FB9-8418-30F7A999A1DA}" type="datetime1">
              <a:rPr lang="hr-HR" noProof="0" smtClean="0"/>
              <a:t>5.12.2024.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863578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181358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534016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7B40F3-956A-4ECF-94ED-FA8FF7ACD1C1}" type="datetime1">
              <a:rPr lang="hr-HR" noProof="0" smtClean="0"/>
              <a:t>5.12.2024.</a:t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5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372683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611797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9162E3-DD18-43A7-B0F3-CA125AA5B10C}" type="datetime1">
              <a:rPr lang="hr-HR" noProof="0" smtClean="0"/>
              <a:t>5.12.2024.</a:t>
            </a:fld>
            <a:endParaRPr lang="hr-H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48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0732A8-6AC9-41A2-AFD7-ADAB71BA102E}" type="datetime1">
              <a:rPr lang="hr-HR" noProof="0" smtClean="0"/>
              <a:t>5.12.2024.</a:t>
            </a:fld>
            <a:endParaRPr lang="hr-H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8989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765157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2E0940-5988-4C76-885B-21D0D43439AF}" type="datetime1">
              <a:rPr lang="hr-HR" noProof="0" smtClean="0"/>
              <a:t>5.12.2024.</a:t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0705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77FCBFF7-0B22-4504-B9F8-26F97D3B3779}" type="datetime1">
              <a:rPr lang="hr-HR" noProof="0" smtClean="0"/>
              <a:t>5.12.2024.</a:t>
            </a:fld>
            <a:endParaRPr lang="hr-H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ss.europa.eu/hr/create-europass-c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tihana.mudrovcic@skole.h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t-wehlitz.de/#intr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noćno nebo s planinama u daljini na horizont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" y="3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123" y="1482668"/>
            <a:ext cx="8839201" cy="2421464"/>
          </a:xfrm>
        </p:spPr>
        <p:txBody>
          <a:bodyPr rtlCol="0">
            <a:noAutofit/>
          </a:bodyPr>
          <a:lstStyle/>
          <a:p>
            <a:pPr algn="ctr" rtl="0"/>
            <a:r>
              <a:rPr lang="hr-HR" sz="4400" b="1" dirty="0"/>
              <a:t>„</a:t>
            </a:r>
            <a:r>
              <a:rPr lang="hr-HR" sz="4400" b="1" dirty="0" err="1"/>
              <a:t>Skills</a:t>
            </a:r>
            <a:r>
              <a:rPr lang="hr-HR" sz="4400" b="1" dirty="0"/>
              <a:t> 4 All”</a:t>
            </a:r>
            <a:br>
              <a:rPr lang="hr-HR" sz="4400" b="1" dirty="0"/>
            </a:br>
            <a:r>
              <a:rPr lang="hr-HR" sz="4400" b="1" dirty="0"/>
              <a:t>2024-1-HR01-KA122-VET-000232467 </a:t>
            </a:r>
            <a:br>
              <a:rPr lang="hr-HR" sz="4400" b="1" dirty="0"/>
            </a:br>
            <a:r>
              <a:rPr lang="hr-HR" sz="4400" b="1" dirty="0"/>
              <a:t>roditeljski sastanak prije objave javnog poziva za natječaj učenika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6473" y="4373467"/>
            <a:ext cx="7197726" cy="1405467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>
                <a:solidFill>
                  <a:schemeClr val="tx1"/>
                </a:solidFill>
              </a:rPr>
              <a:t>Online, 5.12.2024.</a:t>
            </a:r>
          </a:p>
          <a:p>
            <a:pPr algn="ctr" rtl="0"/>
            <a:r>
              <a:rPr lang="hr-HR" dirty="0">
                <a:solidFill>
                  <a:schemeClr val="tx1"/>
                </a:solidFill>
              </a:rPr>
              <a:t>Tihana Mudrovčić, koordinatorica</a:t>
            </a:r>
          </a:p>
        </p:txBody>
      </p:sp>
      <p:pic>
        <p:nvPicPr>
          <p:cNvPr id="1028" name="image1.jpg">
            <a:extLst>
              <a:ext uri="{FF2B5EF4-FFF2-40B4-BE49-F238E27FC236}">
                <a16:creationId xmlns:a16="http://schemas.microsoft.com/office/drawing/2014/main" id="{F03DF784-3A2A-4941-FE60-07FC48B5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20454"/>
          <a:stretch>
            <a:fillRect/>
          </a:stretch>
        </p:blipFill>
        <p:spPr bwMode="auto">
          <a:xfrm>
            <a:off x="452820" y="5972581"/>
            <a:ext cx="3512225" cy="812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3.jpg">
            <a:extLst>
              <a:ext uri="{FF2B5EF4-FFF2-40B4-BE49-F238E27FC236}">
                <a16:creationId xmlns:a16="http://schemas.microsoft.com/office/drawing/2014/main" id="{0A98BE25-DBD4-ABA2-3355-37752087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19" y="5949698"/>
            <a:ext cx="3144161" cy="90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2.png">
            <a:extLst>
              <a:ext uri="{FF2B5EF4-FFF2-40B4-BE49-F238E27FC236}">
                <a16:creationId xmlns:a16="http://schemas.microsoft.com/office/drawing/2014/main" id="{37C3312B-C3AB-D348-C50E-E801EA05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94" y="5769822"/>
            <a:ext cx="2378730" cy="108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1" descr="Slika na kojoj se prikazuje tekst, grafički dizajn, grafika, snimka zaslona&#10;&#10;Opis je automatski generiran">
            <a:extLst>
              <a:ext uri="{FF2B5EF4-FFF2-40B4-BE49-F238E27FC236}">
                <a16:creationId xmlns:a16="http://schemas.microsoft.com/office/drawing/2014/main" id="{44B364F3-8671-176C-7C36-2876504A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34" y="457220"/>
            <a:ext cx="1415547" cy="13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D8425868-AFD0-429A-E3FA-57047F8C5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4CFE5-1E54-F0F0-41ED-E148EDA4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838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A926184-A9B0-BF58-DA1B-02A44E72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12493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AA6C3BF-BDC2-DFE4-055D-6E52EC05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" y="1728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175A820-706D-570E-B5C0-DDC3C9886366}"/>
              </a:ext>
            </a:extLst>
          </p:cNvPr>
          <p:cNvSpPr txBox="1"/>
          <p:nvPr/>
        </p:nvSpPr>
        <p:spPr>
          <a:xfrm>
            <a:off x="880533" y="290661"/>
            <a:ext cx="98664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PRIJAVA</a:t>
            </a:r>
          </a:p>
          <a:p>
            <a:endParaRPr lang="hr-HR" sz="2800" dirty="0"/>
          </a:p>
          <a:p>
            <a:r>
              <a:rPr lang="hr-HR" sz="2800" b="1" dirty="0"/>
              <a:t>6.12.-13.12.2024 do 14:00sati </a:t>
            </a:r>
            <a:r>
              <a:rPr lang="hr-HR" sz="2800" dirty="0"/>
              <a:t>- predaja natječajne dokumentacije (u administraciji) pod šiframa u kuverti s naznakom „</a:t>
            </a:r>
            <a:r>
              <a:rPr lang="hr-HR" sz="2800" i="1" dirty="0"/>
              <a:t>Prijava na javni poziv za Erasmus+ „</a:t>
            </a:r>
            <a:r>
              <a:rPr lang="hr-HR" sz="2800" i="1" dirty="0" err="1"/>
              <a:t>Skills</a:t>
            </a:r>
            <a:r>
              <a:rPr lang="hr-HR" sz="2800" i="1" dirty="0"/>
              <a:t> 4 All“ projekt“</a:t>
            </a:r>
          </a:p>
          <a:p>
            <a:r>
              <a:rPr lang="hr-HR" sz="2800" b="1" dirty="0"/>
              <a:t>17.12.2024</a:t>
            </a:r>
            <a:r>
              <a:rPr lang="hr-HR" sz="2800" dirty="0"/>
              <a:t>. – razgovor s Povjerenstvom</a:t>
            </a:r>
          </a:p>
          <a:p>
            <a:r>
              <a:rPr lang="hr-HR" sz="2800" b="1" dirty="0"/>
              <a:t>18.12.2024</a:t>
            </a:r>
            <a:r>
              <a:rPr lang="hr-HR" sz="2800" dirty="0"/>
              <a:t>.- privremeni rezultati (šifre)</a:t>
            </a:r>
          </a:p>
          <a:p>
            <a:r>
              <a:rPr lang="hr-HR" sz="2800" b="1" dirty="0"/>
              <a:t>23.12.2024</a:t>
            </a:r>
            <a:r>
              <a:rPr lang="hr-HR" sz="2800" dirty="0"/>
              <a:t>.- rok za žalbe (pisanim putem ravnatelju)</a:t>
            </a:r>
          </a:p>
          <a:p>
            <a:r>
              <a:rPr lang="hr-HR" sz="2800" b="1" dirty="0"/>
              <a:t>3.1.2025</a:t>
            </a:r>
            <a:r>
              <a:rPr lang="hr-HR" sz="2800" dirty="0"/>
              <a:t>.- konačni rezultati</a:t>
            </a:r>
          </a:p>
          <a:p>
            <a:endParaRPr lang="hr-HR" sz="2800" dirty="0"/>
          </a:p>
          <a:p>
            <a:endParaRPr lang="hr-HR" sz="2800" dirty="0"/>
          </a:p>
          <a:p>
            <a:pPr algn="ctr"/>
            <a:r>
              <a:rPr lang="hr-HR" sz="2800" dirty="0"/>
              <a:t>Nakon odabira učenika, sudionici mobilnosti, odnosno njihovi roditelji/skrbnici, sklapaju sa školom ugovor kojim se obvezuju na izvršavanje svojih obaveza kako ne bi morali vraćati sredstva utrošena na mobilnost.</a:t>
            </a:r>
          </a:p>
        </p:txBody>
      </p:sp>
    </p:spTree>
    <p:extLst>
      <p:ext uri="{BB962C8B-B14F-4D97-AF65-F5344CB8AC3E}">
        <p14:creationId xmlns:p14="http://schemas.microsoft.com/office/powerpoint/2010/main" val="308565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08CEA4B-25EB-F9D2-EE98-56808837E6B2}"/>
              </a:ext>
            </a:extLst>
          </p:cNvPr>
          <p:cNvSpPr txBox="1"/>
          <p:nvPr/>
        </p:nvSpPr>
        <p:spPr>
          <a:xfrm>
            <a:off x="346228" y="514905"/>
            <a:ext cx="111059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DOKUMENTACIJA ZA PRIJAVU- hrvatski jezik</a:t>
            </a:r>
          </a:p>
          <a:p>
            <a:r>
              <a:rPr lang="hr-HR" sz="2800" dirty="0"/>
              <a:t>•	ispunjen obrazac za prijavu (obrazac 1)</a:t>
            </a:r>
          </a:p>
          <a:p>
            <a:r>
              <a:rPr lang="hr-HR" sz="2800" dirty="0"/>
              <a:t>•	preslika svjedodžbi završenog 1. i 2. razreda</a:t>
            </a:r>
          </a:p>
          <a:p>
            <a:r>
              <a:rPr lang="hr-HR" sz="2800" dirty="0"/>
              <a:t>•	preslika dokaza o poznavanju dodatnog stranog jezika (engleski jezik ili njemački jezik)</a:t>
            </a:r>
          </a:p>
          <a:p>
            <a:r>
              <a:rPr lang="hr-HR" sz="2800" dirty="0"/>
              <a:t>•	motivacijsko pismo (motivacija za daljnjim usavršavanjem, motivacija za obavljanjem stručne prakse u inozemstvu, dosadašnja motivacija za učenjem i stjecanjem novih znanja, razlog prijave, predstaviti svoje kompetencije, dosadašnja postignuća i interese)</a:t>
            </a:r>
          </a:p>
          <a:p>
            <a:r>
              <a:rPr lang="hr-HR" sz="2800" dirty="0"/>
              <a:t>•	životopis (</a:t>
            </a:r>
            <a:r>
              <a:rPr lang="hr-HR" sz="2800" dirty="0" err="1"/>
              <a:t>Europass</a:t>
            </a:r>
            <a:r>
              <a:rPr lang="hr-HR" sz="2800" dirty="0"/>
              <a:t>): </a:t>
            </a:r>
            <a:r>
              <a:rPr lang="hr-HR" sz="2800" dirty="0">
                <a:hlinkClick r:id="rId2"/>
              </a:rPr>
              <a:t>https://europass.europa.eu/hr/create-europass-cv</a:t>
            </a:r>
            <a:r>
              <a:rPr lang="hr-HR" sz="2800" dirty="0"/>
              <a:t>  </a:t>
            </a:r>
          </a:p>
          <a:p>
            <a:r>
              <a:rPr lang="hr-HR" sz="2800" dirty="0"/>
              <a:t>•	potpisana suglasnost roditelja/skrbnika s upisanom šifrom učenika (obrazac 2)</a:t>
            </a:r>
          </a:p>
          <a:p>
            <a:r>
              <a:rPr lang="hr-HR" sz="2800" dirty="0"/>
              <a:t>•	suglasnost o upotrebi osobnih podataka (obrazac 3)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356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DC8944D-8E63-EC63-F304-2F0F5878BC3E}"/>
              </a:ext>
            </a:extLst>
          </p:cNvPr>
          <p:cNvSpPr txBox="1"/>
          <p:nvPr/>
        </p:nvSpPr>
        <p:spPr>
          <a:xfrm>
            <a:off x="0" y="-124286"/>
            <a:ext cx="121002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u="sng" dirty="0"/>
              <a:t>Dodatni bodovi:</a:t>
            </a:r>
          </a:p>
          <a:p>
            <a:r>
              <a:rPr lang="hr-HR" sz="2400" dirty="0"/>
              <a:t>•	s obzirom na manju zastupljenost </a:t>
            </a:r>
            <a:r>
              <a:rPr lang="hr-HR" sz="2400" b="1" dirty="0"/>
              <a:t>učenica </a:t>
            </a:r>
            <a:r>
              <a:rPr lang="hr-HR" sz="2400" dirty="0"/>
              <a:t>u tehničkim zanimanjima njihova prijava će se dodatno bodovati </a:t>
            </a:r>
          </a:p>
          <a:p>
            <a:r>
              <a:rPr lang="hr-HR" sz="2400" dirty="0"/>
              <a:t>•	</a:t>
            </a:r>
            <a:r>
              <a:rPr lang="hr-HR" sz="2400" b="1" dirty="0"/>
              <a:t>učenici s manjim mogućnostima:</a:t>
            </a:r>
          </a:p>
          <a:p>
            <a:r>
              <a:rPr lang="hr-HR" sz="2400" dirty="0"/>
              <a:t>*potvrda/ izjava o slabijem ekonomskom položaju obitelji učenika/ specifičnoj obiteljskoj situaciji (npr. rješenje o socijalnom statusu, dokaz o samohranom roditelju, dijete razvedenih roditelja, potvrda da dolazi iz obitelji sa troje ili više maloljetne djece)</a:t>
            </a:r>
          </a:p>
          <a:p>
            <a:r>
              <a:rPr lang="hr-HR" sz="2400" dirty="0"/>
              <a:t>*ako učenik ima kroničnu bolest ili ako živi uz jednog i/ili oba roditelja s dugotrajnom teškom bolesti, što dokazuje liječničkom potvrdom o svojoj težoj bolesti odnosno potvrdom o dugotrajnoj težoj bolesti jednog i/ili oboje roditelja</a:t>
            </a:r>
          </a:p>
          <a:p>
            <a:r>
              <a:rPr lang="hr-HR" sz="2400" dirty="0"/>
              <a:t>*ako su učeniku jedan ili oba roditelja nezaposleni, treba predati potvrdu o vođenju u evidenciji nezaposlenih osoba, koju mogu zatražiti uz predočenje osobne iskaznice u ispostavi Hrvatskog zavoda za zapošljavanje</a:t>
            </a:r>
          </a:p>
          <a:p>
            <a:r>
              <a:rPr lang="hr-HR" sz="2400" dirty="0"/>
              <a:t>*potvrdu o godišnjim primanjima roditelja možete izvaditi u poreznoj upravi ili putem sustava e-građanin</a:t>
            </a:r>
          </a:p>
          <a:p>
            <a:r>
              <a:rPr lang="hr-HR" sz="2400" dirty="0"/>
              <a:t>*ukoliko članovi obitelji učenika ostvaruju prava iz socijalne skrbi treba predati potvrdu iz evidencije Hrvatski zavod za socijalni rad</a:t>
            </a:r>
          </a:p>
          <a:p>
            <a:r>
              <a:rPr lang="hr-HR" sz="2400" dirty="0"/>
              <a:t>*učenici iz izoliranih ili ruralnih mjesta  (preslika osobne iskaznice)</a:t>
            </a:r>
          </a:p>
        </p:txBody>
      </p:sp>
    </p:spTree>
    <p:extLst>
      <p:ext uri="{BB962C8B-B14F-4D97-AF65-F5344CB8AC3E}">
        <p14:creationId xmlns:p14="http://schemas.microsoft.com/office/powerpoint/2010/main" val="46718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BA6B02C-7786-5FC1-4D9A-DBFDD19AB054}"/>
              </a:ext>
            </a:extLst>
          </p:cNvPr>
          <p:cNvSpPr txBox="1"/>
          <p:nvPr/>
        </p:nvSpPr>
        <p:spPr>
          <a:xfrm>
            <a:off x="1305017" y="1020932"/>
            <a:ext cx="94635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VAŽNE NAPOMENE:</a:t>
            </a:r>
          </a:p>
          <a:p>
            <a:endParaRPr lang="hr-HR" sz="2400" dirty="0"/>
          </a:p>
          <a:p>
            <a:r>
              <a:rPr lang="hr-HR" sz="2400" dirty="0"/>
              <a:t>Uz odabrane učenike, Povjerenstvo odabire i učenike na rezervnoj listi koji su dužni pohađati sve pripremne aktivnosti prije mobilnosti.</a:t>
            </a:r>
          </a:p>
          <a:p>
            <a:endParaRPr lang="hr-HR" sz="2400" dirty="0"/>
          </a:p>
          <a:p>
            <a:r>
              <a:rPr lang="hr-HR" sz="2400" dirty="0"/>
              <a:t>Pohađanje pripremnih aktivnosti je obavezno!</a:t>
            </a:r>
          </a:p>
          <a:p>
            <a:endParaRPr lang="hr-HR" sz="2400" dirty="0"/>
          </a:p>
          <a:p>
            <a:r>
              <a:rPr lang="hr-HR" sz="2400" dirty="0"/>
              <a:t>Ukoliko netko od sudionika ima zaključene negativne ocjene i dopunski rad, automatski se odabire zamjena sa rezervne liste.</a:t>
            </a:r>
          </a:p>
          <a:p>
            <a:endParaRPr lang="hr-HR" sz="2400" dirty="0"/>
          </a:p>
          <a:p>
            <a:r>
              <a:rPr lang="hr-HR" sz="2400" dirty="0"/>
              <a:t>***Svi materijali za prijavu bit će objavljeni na stranici škole.</a:t>
            </a:r>
          </a:p>
        </p:txBody>
      </p:sp>
    </p:spTree>
    <p:extLst>
      <p:ext uri="{BB962C8B-B14F-4D97-AF65-F5344CB8AC3E}">
        <p14:creationId xmlns:p14="http://schemas.microsoft.com/office/powerpoint/2010/main" val="352716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F07D542-B691-3770-8C59-8EDE90FC2DB8}"/>
              </a:ext>
            </a:extLst>
          </p:cNvPr>
          <p:cNvSpPr txBox="1"/>
          <p:nvPr/>
        </p:nvSpPr>
        <p:spPr>
          <a:xfrm>
            <a:off x="1062361" y="1155598"/>
            <a:ext cx="100672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 </a:t>
            </a:r>
          </a:p>
          <a:p>
            <a:pPr algn="ctr"/>
            <a:r>
              <a:rPr lang="hr-HR" sz="2800" dirty="0"/>
              <a:t>Obavezno pratite društvene mreže škole, Erasmus kutak te stranicu škole.</a:t>
            </a:r>
          </a:p>
          <a:p>
            <a:pPr algn="ctr"/>
            <a:endParaRPr lang="hr-HR" sz="2800" dirty="0"/>
          </a:p>
          <a:p>
            <a:pPr algn="ctr"/>
            <a:endParaRPr lang="hr-HR" sz="2800" dirty="0"/>
          </a:p>
          <a:p>
            <a:pPr algn="ctr"/>
            <a:endParaRPr lang="hr-HR" sz="2800" dirty="0"/>
          </a:p>
          <a:p>
            <a:pPr marL="457200" indent="-457200" algn="ctr">
              <a:buFont typeface="Wingdings" panose="05000000000000000000" pitchFamily="2" charset="2"/>
              <a:buChar char="J"/>
            </a:pPr>
            <a:r>
              <a:rPr lang="hr-HR" sz="2800" dirty="0"/>
              <a:t>PITANJA? </a:t>
            </a:r>
            <a:r>
              <a:rPr lang="hr-HR" sz="2800" dirty="0">
                <a:sym typeface="Wingdings" panose="05000000000000000000" pitchFamily="2" charset="2"/>
              </a:rPr>
              <a:t></a:t>
            </a:r>
          </a:p>
          <a:p>
            <a:pPr marL="457200" indent="-457200" algn="ctr">
              <a:buFont typeface="Wingdings" panose="05000000000000000000" pitchFamily="2" charset="2"/>
              <a:buChar char="J"/>
            </a:pPr>
            <a:endParaRPr lang="hr-HR" sz="2800" dirty="0">
              <a:sym typeface="Wingdings" panose="05000000000000000000" pitchFamily="2" charset="2"/>
            </a:endParaRPr>
          </a:p>
          <a:p>
            <a:pPr algn="ctr"/>
            <a:r>
              <a:rPr lang="hr-HR" sz="2800" dirty="0">
                <a:sym typeface="Wingdings" panose="05000000000000000000" pitchFamily="2" charset="2"/>
              </a:rPr>
              <a:t>Tihana Mudrovčić, koordinatorica projekta</a:t>
            </a:r>
          </a:p>
          <a:p>
            <a:pPr algn="ctr"/>
            <a:r>
              <a:rPr lang="hr-HR" sz="2800" dirty="0">
                <a:sym typeface="Wingdings" panose="05000000000000000000" pitchFamily="2" charset="2"/>
                <a:hlinkClick r:id="rId2"/>
              </a:rPr>
              <a:t>tihana.mudrovcic@skole.hr</a:t>
            </a:r>
            <a:endParaRPr lang="hr-HR" sz="2800" dirty="0">
              <a:sym typeface="Wingdings" panose="05000000000000000000" pitchFamily="2" charset="2"/>
            </a:endParaRPr>
          </a:p>
          <a:p>
            <a:pPr algn="ctr"/>
            <a:endParaRPr lang="hr-HR" sz="2800" dirty="0"/>
          </a:p>
        </p:txBody>
      </p:sp>
      <p:pic>
        <p:nvPicPr>
          <p:cNvPr id="3" name="Slika 2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2FB1DA59-ED1D-219B-A4D6-03342B559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13" y="6013040"/>
            <a:ext cx="2491273" cy="711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 descr="Slika na kojoj se prikazuje tekst, Font, grafika, grafički dizajn&#10;&#10;Opis je automatski generiran">
            <a:extLst>
              <a:ext uri="{FF2B5EF4-FFF2-40B4-BE49-F238E27FC236}">
                <a16:creationId xmlns:a16="http://schemas.microsoft.com/office/drawing/2014/main" id="{F41922F8-8BD4-52A5-998A-B12A7E829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082" y="5987690"/>
            <a:ext cx="1884783" cy="736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0">
        <p14:reveal/>
      </p:transition>
    </mc:Choice>
    <mc:Fallback xmlns="">
      <p:transition advClick="0" advTm="5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805BDE1-B2DE-145D-E18D-5F227E7F6377}"/>
              </a:ext>
            </a:extLst>
          </p:cNvPr>
          <p:cNvSpPr txBox="1"/>
          <p:nvPr/>
        </p:nvSpPr>
        <p:spPr>
          <a:xfrm>
            <a:off x="485422" y="618517"/>
            <a:ext cx="3533327" cy="550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ERASMUS  + KA122 </a:t>
            </a:r>
            <a:endParaRPr lang="hr-HR" sz="36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atin typeface="+mj-lt"/>
                <a:ea typeface="+mj-ea"/>
                <a:cs typeface="+mj-cs"/>
              </a:rPr>
              <a:t>Skills 4 All </a:t>
            </a:r>
            <a:r>
              <a:rPr lang="en-US" sz="3600" cap="all" dirty="0" err="1">
                <a:latin typeface="+mj-lt"/>
                <a:ea typeface="+mj-ea"/>
                <a:cs typeface="+mj-cs"/>
              </a:rPr>
              <a:t>projekt</a:t>
            </a:r>
            <a:endParaRPr lang="en-US" sz="36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3C18819-F7DF-9715-2BA3-2E96852B84F7}"/>
              </a:ext>
            </a:extLst>
          </p:cNvPr>
          <p:cNvSpPr txBox="1"/>
          <p:nvPr/>
        </p:nvSpPr>
        <p:spPr>
          <a:xfrm>
            <a:off x="4540743" y="638650"/>
            <a:ext cx="7034485" cy="3782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2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Erasmus+  2024-1-HR01-KA122-VET-000232467</a:t>
            </a:r>
          </a:p>
          <a:p>
            <a:pPr indent="-228600" defTabSz="914400">
              <a:lnSpc>
                <a:spcPct val="120000"/>
              </a:lnSpc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120000"/>
              </a:lnSpc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Riječ</a:t>
            </a:r>
            <a:r>
              <a:rPr lang="en-US" sz="2400" dirty="0">
                <a:effectLst/>
              </a:rPr>
              <a:t> je o Ka122 </a:t>
            </a:r>
            <a:r>
              <a:rPr lang="en-US" sz="2400" dirty="0" err="1">
                <a:effectLst/>
              </a:rPr>
              <a:t>projektu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strukovno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obrazovanje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vještine</a:t>
            </a:r>
            <a:r>
              <a:rPr lang="en-US" sz="2400" dirty="0">
                <a:effectLst/>
              </a:rPr>
              <a:t> koji </a:t>
            </a:r>
            <a:r>
              <a:rPr lang="en-US" sz="2400" dirty="0" err="1">
                <a:effectLst/>
              </a:rPr>
              <a:t>će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trajati</a:t>
            </a:r>
            <a:r>
              <a:rPr lang="en-US" sz="2400" dirty="0">
                <a:effectLst/>
              </a:rPr>
              <a:t> od </a:t>
            </a:r>
            <a:r>
              <a:rPr lang="en-US" sz="2400" b="1" u="sng" dirty="0">
                <a:effectLst/>
              </a:rPr>
              <a:t>1.prosinca 2024. do 30.studenog 2025.godine.</a:t>
            </a:r>
          </a:p>
          <a:p>
            <a:pPr indent="-228600" defTabSz="914400">
              <a:lnSpc>
                <a:spcPct val="120000"/>
              </a:lnSpc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Projektnom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prijavom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odobreno</a:t>
            </a:r>
            <a:r>
              <a:rPr lang="en-US" sz="2400" dirty="0">
                <a:effectLst/>
              </a:rPr>
              <a:t> je 72 915 EUR, od </a:t>
            </a:r>
            <a:r>
              <a:rPr lang="en-US" sz="2400" dirty="0" err="1">
                <a:effectLst/>
              </a:rPr>
              <a:t>čega</a:t>
            </a:r>
            <a:r>
              <a:rPr lang="en-US" sz="2400" dirty="0">
                <a:effectLst/>
              </a:rPr>
              <a:t>  80% </a:t>
            </a:r>
            <a:r>
              <a:rPr lang="en-US" sz="2400" dirty="0" err="1">
                <a:effectLst/>
              </a:rPr>
              <a:t>iznosa</a:t>
            </a:r>
            <a:r>
              <a:rPr lang="en-US" sz="2400" dirty="0">
                <a:effectLst/>
              </a:rPr>
              <a:t> AMPEU </a:t>
            </a:r>
            <a:r>
              <a:rPr lang="en-US" sz="2400" dirty="0" err="1">
                <a:effectLst/>
              </a:rPr>
              <a:t>isplaćuje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odmah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organizacijski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troškovi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troškovi</a:t>
            </a:r>
            <a:r>
              <a:rPr lang="en-US" sz="2400" dirty="0">
                <a:effectLst/>
              </a:rPr>
              <a:t> puta, </a:t>
            </a:r>
            <a:r>
              <a:rPr lang="en-US" sz="2400" dirty="0" err="1">
                <a:effectLst/>
              </a:rPr>
              <a:t>individualne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potpore</a:t>
            </a:r>
            <a:r>
              <a:rPr lang="en-US" sz="2400" dirty="0">
                <a:effectLst/>
              </a:rPr>
              <a:t>), </a:t>
            </a:r>
            <a:r>
              <a:rPr lang="en-US" sz="2400" dirty="0" err="1">
                <a:effectLst/>
              </a:rPr>
              <a:t>dok</a:t>
            </a:r>
            <a:r>
              <a:rPr lang="en-US" sz="2400" dirty="0">
                <a:effectLst/>
              </a:rPr>
              <a:t> 20 % </a:t>
            </a:r>
            <a:r>
              <a:rPr lang="en-US" sz="2400" dirty="0" err="1">
                <a:effectLst/>
              </a:rPr>
              <a:t>odobrava</a:t>
            </a:r>
            <a:r>
              <a:rPr lang="en-US" sz="2400" dirty="0">
                <a:effectLst/>
              </a:rPr>
              <a:t> po </a:t>
            </a:r>
            <a:r>
              <a:rPr lang="en-US" sz="2400" dirty="0" err="1">
                <a:effectLst/>
              </a:rPr>
              <a:t>završnom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izvješću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nakon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uspješne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provedbe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projekta</a:t>
            </a:r>
            <a:r>
              <a:rPr lang="en-US" sz="2400" dirty="0">
                <a:effectLst/>
              </a:rPr>
              <a:t>.</a:t>
            </a:r>
          </a:p>
          <a:p>
            <a:pPr indent="-228600" defTabSz="914400">
              <a:lnSpc>
                <a:spcPct val="120000"/>
              </a:lnSpc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Slika 3" descr="Slika na kojoj se prikazuje tekst, Font, simbol, logotip&#10;&#10;Opis je automatski generiran">
            <a:extLst>
              <a:ext uri="{FF2B5EF4-FFF2-40B4-BE49-F238E27FC236}">
                <a16:creationId xmlns:a16="http://schemas.microsoft.com/office/drawing/2014/main" id="{E26AEF88-91C0-ABA3-E26B-FA86A3DB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4778806"/>
            <a:ext cx="3150968" cy="89802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5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0">
        <p14:reveal/>
      </p:transition>
    </mc:Choice>
    <mc:Fallback xmlns="">
      <p:transition advClick="0" advTm="5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nebo, vanjski, urbano područje, kuća&#10;&#10;Opis je automatski generiran">
            <a:extLst>
              <a:ext uri="{FF2B5EF4-FFF2-40B4-BE49-F238E27FC236}">
                <a16:creationId xmlns:a16="http://schemas.microsoft.com/office/drawing/2014/main" id="{75E94752-7912-8091-D8D9-807FAE38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2" r="1" b="1"/>
          <a:stretch/>
        </p:blipFill>
        <p:spPr>
          <a:xfrm>
            <a:off x="20" y="1"/>
            <a:ext cx="4635563" cy="2276475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6" name="Slika 5" descr="Slika na kojoj se prikazuje vanjski, zgrada, nebo, prozor&#10;&#10;Opis je automatski generiran">
            <a:extLst>
              <a:ext uri="{FF2B5EF4-FFF2-40B4-BE49-F238E27FC236}">
                <a16:creationId xmlns:a16="http://schemas.microsoft.com/office/drawing/2014/main" id="{B0366520-7CBD-98ED-A92F-8B810C9A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39" b="1954"/>
          <a:stretch/>
        </p:blipFill>
        <p:spPr>
          <a:xfrm>
            <a:off x="20" y="2285999"/>
            <a:ext cx="4635563" cy="2286001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8" name="Slika 7" descr="Slika na kojoj se prikazuje u dvorani, zid, pod, namještaj&#10;&#10;Opis je automatski generiran">
            <a:extLst>
              <a:ext uri="{FF2B5EF4-FFF2-40B4-BE49-F238E27FC236}">
                <a16:creationId xmlns:a16="http://schemas.microsoft.com/office/drawing/2014/main" id="{AC44E681-7425-05F1-AF5E-822BD774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91" r="1" b="8911"/>
          <a:stretch/>
        </p:blipFill>
        <p:spPr>
          <a:xfrm>
            <a:off x="20" y="4572000"/>
            <a:ext cx="4635563" cy="2286001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E3FBBC5-F2A9-D4E4-A3B1-0E6C202D57DA}"/>
              </a:ext>
            </a:extLst>
          </p:cNvPr>
          <p:cNvSpPr txBox="1"/>
          <p:nvPr/>
        </p:nvSpPr>
        <p:spPr>
          <a:xfrm>
            <a:off x="5143851" y="92736"/>
            <a:ext cx="5877677" cy="6099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1" u="sng" dirty="0" err="1">
                <a:effectLst/>
              </a:rPr>
              <a:t>Cilj</a:t>
            </a:r>
            <a:r>
              <a:rPr lang="en-US" sz="2400" b="1" u="sng" dirty="0">
                <a:effectLst/>
              </a:rPr>
              <a:t> </a:t>
            </a:r>
            <a:r>
              <a:rPr lang="en-US" sz="2400" b="1" u="sng" dirty="0" err="1">
                <a:effectLst/>
              </a:rPr>
              <a:t>projekta</a:t>
            </a:r>
            <a:r>
              <a:rPr lang="en-US" sz="2400" dirty="0">
                <a:effectLst/>
              </a:rPr>
              <a:t> :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- </a:t>
            </a:r>
            <a:r>
              <a:rPr lang="en-US" sz="2400" dirty="0" err="1">
                <a:effectLst/>
              </a:rPr>
              <a:t>omogućiti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učenicima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usavršavanje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svojih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jezičnih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vještina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engleski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jezik</a:t>
            </a:r>
            <a:r>
              <a:rPr lang="en-US" sz="2400" dirty="0">
                <a:effectLst/>
              </a:rPr>
              <a:t>), </a:t>
            </a:r>
            <a:r>
              <a:rPr lang="en-US" sz="2400" dirty="0" err="1">
                <a:effectLst/>
              </a:rPr>
              <a:t>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praktičnih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vještina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će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omogućiti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bolju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konkurentnost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tržištu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ili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eventualno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studiju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ukoliko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nastave</a:t>
            </a:r>
            <a:r>
              <a:rPr lang="en-US" sz="2400" dirty="0">
                <a:effectLst/>
              </a:rPr>
              <a:t> s </a:t>
            </a:r>
            <a:r>
              <a:rPr lang="en-US" sz="2400" dirty="0" err="1">
                <a:effectLst/>
              </a:rPr>
              <a:t>visokim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obrazovanjem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nakon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stečenih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kvalifikacija</a:t>
            </a:r>
            <a:r>
              <a:rPr lang="hr-HR" sz="2400" dirty="0"/>
              <a:t>, te </a:t>
            </a:r>
            <a:r>
              <a:rPr lang="en-US" sz="2400" dirty="0" err="1">
                <a:effectLst/>
              </a:rPr>
              <a:t>omogućiti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učenicima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iskustvo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strukovnog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obrazovanja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rada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inozemstvu</a:t>
            </a:r>
            <a:r>
              <a:rPr lang="en-US" sz="2400" dirty="0">
                <a:effectLst/>
              </a:rPr>
              <a:t>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Odabrane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aktivnosti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odvija</a:t>
            </a:r>
            <a:r>
              <a:rPr lang="hr-HR" sz="2400" dirty="0">
                <a:effectLst/>
              </a:rPr>
              <a:t>t će</a:t>
            </a:r>
            <a:r>
              <a:rPr lang="en-US" sz="2400" dirty="0">
                <a:effectLst/>
              </a:rPr>
              <a:t> se u </a:t>
            </a:r>
            <a:r>
              <a:rPr lang="en-US" sz="2400" dirty="0" err="1">
                <a:effectLst/>
              </a:rPr>
              <a:t>Njemačkoj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mjestu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Schkeuditz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blizini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Leipziga</a:t>
            </a:r>
            <a:r>
              <a:rPr lang="en-US" sz="2400" dirty="0">
                <a:effectLst/>
              </a:rPr>
              <a:t> u </a:t>
            </a:r>
            <a:r>
              <a:rPr lang="en-US" sz="2400" dirty="0" err="1">
                <a:effectLst/>
              </a:rPr>
              <a:t>ustanovi</a:t>
            </a:r>
            <a:r>
              <a:rPr lang="en-US" sz="2400" dirty="0">
                <a:effectLst/>
              </a:rPr>
              <a:t> Vitalis, </a:t>
            </a:r>
            <a:r>
              <a:rPr lang="en-US" sz="2400" dirty="0" err="1">
                <a:effectLst/>
              </a:rPr>
              <a:t>koja</a:t>
            </a:r>
            <a:r>
              <a:rPr lang="en-US" sz="2400" dirty="0">
                <a:effectLst/>
              </a:rPr>
              <a:t> je </a:t>
            </a:r>
            <a:r>
              <a:rPr lang="en-US" sz="2400" dirty="0" err="1">
                <a:effectLst/>
              </a:rPr>
              <a:t>specijalizirana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suradnju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Erasmus + </a:t>
            </a:r>
            <a:r>
              <a:rPr lang="en-US" sz="2400" dirty="0" err="1">
                <a:effectLst/>
              </a:rPr>
              <a:t>projektima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nudi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raznovrsne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programe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strukovno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obrazovanje</a:t>
            </a:r>
            <a:r>
              <a:rPr lang="en-US" sz="2400" dirty="0">
                <a:effectLst/>
              </a:rPr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0">
        <p14:reveal/>
      </p:transition>
    </mc:Choice>
    <mc:Fallback xmlns="">
      <p:transition advClick="0" advTm="5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8D3E8A0-57C9-838A-273E-D5E0D3E0DB8D}"/>
              </a:ext>
            </a:extLst>
          </p:cNvPr>
          <p:cNvSpPr txBox="1"/>
          <p:nvPr/>
        </p:nvSpPr>
        <p:spPr>
          <a:xfrm>
            <a:off x="1056443" y="484377"/>
            <a:ext cx="9490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Prijavom je osmišljena dvotjedna praksa u terminu                        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22.6.-5.7.2025.godine </a:t>
            </a:r>
          </a:p>
          <a:p>
            <a:pPr algn="ctr"/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20 učenika  3. razreda iz smjerova:</a:t>
            </a:r>
          </a:p>
          <a:p>
            <a:pPr algn="ctr"/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*strojarski računalni tehničar – 4 učenika/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tehničar za mehatroniku – 6 učenika/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elektrotehničar- 4 učenika/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*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građevinski tehničar- 3 učenika/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*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arhitektonski tehničar  - 3 učenika /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313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0">
        <p14:reveal/>
      </p:transition>
    </mc:Choice>
    <mc:Fallback xmlns="">
      <p:transition advClick="0" advTm="5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1B47143-E27B-4EE2-2C2C-8842C57B9B99}"/>
              </a:ext>
            </a:extLst>
          </p:cNvPr>
          <p:cNvSpPr txBox="1"/>
          <p:nvPr/>
        </p:nvSpPr>
        <p:spPr>
          <a:xfrm>
            <a:off x="754602" y="328474"/>
            <a:ext cx="10377996" cy="54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VAŽNE INFORMACIJE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hr-H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Sudjelovanje na mobilnosti </a:t>
            </a:r>
            <a:r>
              <a:rPr lang="hr-HR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sufinancirano je sredstvima programa Europske unije Erasmus+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hr-H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Sudionicima mobilnosti bit će </a:t>
            </a:r>
            <a:r>
              <a:rPr lang="hr-HR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pokriveni troškovi putovanja i smještaja, uključujući džeparac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hr-H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Smještaj: </a:t>
            </a:r>
            <a:r>
              <a:rPr lang="hr-HR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višekrevetne</a:t>
            </a:r>
            <a:r>
              <a:rPr lang="hr-H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sobe uz puni pansion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hr-HR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Vitalis: </a:t>
            </a:r>
            <a:r>
              <a:rPr lang="hr-HR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https://www.gut-wehlitz.de/#intro</a:t>
            </a:r>
            <a:r>
              <a:rPr lang="hr-HR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hr-H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Kulturološke aktivnosti: obilazak Berlina i/ili Dresdena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hr-HR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Prijevoz: autobus („zeleno putovanje“)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228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9671AAA-E4E8-C585-C081-5D8B7F79FB76}"/>
              </a:ext>
            </a:extLst>
          </p:cNvPr>
          <p:cNvSpPr txBox="1"/>
          <p:nvPr/>
        </p:nvSpPr>
        <p:spPr>
          <a:xfrm>
            <a:off x="1373080" y="417250"/>
            <a:ext cx="9445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Jedan od fokusa nam je naravno </a:t>
            </a:r>
            <a:r>
              <a:rPr lang="hr-HR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inkluzija i učenici s manje mogućnosti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 ćemo kod odabira kandidata ujedno obratiti pozornost i na socijalni status učenika, ali i na broj prijavljenih djevojaka jer su one ipak u nekim od smjerova u mnogo manjem broju nego u drugim europskim zemljama koje nude ista zanimanja.</a:t>
            </a:r>
          </a:p>
          <a:p>
            <a:pPr algn="ctr"/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957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0">
        <p14:reveal/>
      </p:transition>
    </mc:Choice>
    <mc:Fallback xmlns="">
      <p:transition advClick="0" advTm="5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E539294-6416-8319-C8BE-FF178FB2B527}"/>
              </a:ext>
            </a:extLst>
          </p:cNvPr>
          <p:cNvSpPr txBox="1"/>
          <p:nvPr/>
        </p:nvSpPr>
        <p:spPr>
          <a:xfrm>
            <a:off x="293511" y="282222"/>
            <a:ext cx="113340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Obveze i dužnosti učenika koji će sudjelovati u mobilnosti:</a:t>
            </a:r>
          </a:p>
          <a:p>
            <a:pPr algn="ctr"/>
            <a:endParaRPr lang="hr-HR" sz="2800" b="1" dirty="0"/>
          </a:p>
          <a:p>
            <a:r>
              <a:rPr lang="hr-HR" sz="2800" dirty="0"/>
              <a:t>•	redovito pohađanje svih pripremnih i organizacijskih aktivnosti</a:t>
            </a:r>
          </a:p>
          <a:p>
            <a:r>
              <a:rPr lang="hr-HR" sz="2800" dirty="0"/>
              <a:t>•	redovito pohađanje stručne prakse tijekom mobilnosti</a:t>
            </a:r>
          </a:p>
          <a:p>
            <a:r>
              <a:rPr lang="hr-HR" sz="2800" dirty="0"/>
              <a:t>•	uvažavanje i poštivanje ostalih sudionika mobilnosti i djelatnika Škole koji će biti u pratnji učenicima, uzorno ponašanje</a:t>
            </a:r>
          </a:p>
          <a:p>
            <a:r>
              <a:rPr lang="hr-HR" sz="2800" dirty="0"/>
              <a:t>•	redovito vođenje Dnevnika rada/prakse</a:t>
            </a:r>
          </a:p>
          <a:p>
            <a:r>
              <a:rPr lang="hr-HR" sz="2800" dirty="0"/>
              <a:t>•	održavanje dnevnih evaluacijskih sastanaka tijekom mobilnosti</a:t>
            </a:r>
          </a:p>
          <a:p>
            <a:r>
              <a:rPr lang="hr-HR" sz="2800" dirty="0"/>
              <a:t>•	učenici neće konzumirati alkoholna pića i neprimjereno se ponašati za vrijeme mobilnosti</a:t>
            </a:r>
          </a:p>
          <a:p>
            <a:r>
              <a:rPr lang="hr-HR" sz="2800" dirty="0"/>
              <a:t>•	u slučaju nekih problema, obavezno će se posavjetovati s osobama u pratnji</a:t>
            </a:r>
          </a:p>
          <a:p>
            <a:r>
              <a:rPr lang="hr-HR" sz="2800" dirty="0"/>
              <a:t>•	sudjelovanje u izradi materijala za diseminaciju i promocije škole i projekta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778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E9EFFB3-9362-384F-9EDD-173C88A533C6}"/>
              </a:ext>
            </a:extLst>
          </p:cNvPr>
          <p:cNvSpPr txBox="1"/>
          <p:nvPr/>
        </p:nvSpPr>
        <p:spPr>
          <a:xfrm>
            <a:off x="1095022" y="869244"/>
            <a:ext cx="10284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Sudionici mobilnosti i roditelji/skrbnici će prije provedbe mobilnosti s Tehničkom školom Ruđera Boškovića Vinkovci potpisati ugovor o dodjeli financijske potpore te ostale dokumente potrebne za kvalitetnu provedbu stručne prakse u inozemstvu (sporazum o učenju).</a:t>
            </a:r>
          </a:p>
          <a:p>
            <a:endParaRPr lang="hr-HR" sz="3200" dirty="0"/>
          </a:p>
          <a:p>
            <a:r>
              <a:rPr lang="hr-HR" sz="3200" dirty="0"/>
              <a:t> </a:t>
            </a:r>
            <a:r>
              <a:rPr lang="hr-HR" sz="3200" b="1" dirty="0"/>
              <a:t>Učenik se obvezuje pridržavati Sporazuma o učenju.</a:t>
            </a:r>
          </a:p>
        </p:txBody>
      </p:sp>
    </p:spTree>
    <p:extLst>
      <p:ext uri="{BB962C8B-B14F-4D97-AF65-F5344CB8AC3E}">
        <p14:creationId xmlns:p14="http://schemas.microsoft.com/office/powerpoint/2010/main" val="172226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5485896-0540-65C5-66D2-042A08ABDD93}"/>
              </a:ext>
            </a:extLst>
          </p:cNvPr>
          <p:cNvSpPr txBox="1"/>
          <p:nvPr/>
        </p:nvSpPr>
        <p:spPr>
          <a:xfrm>
            <a:off x="530578" y="214489"/>
            <a:ext cx="110518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Način bodovanja prijava:</a:t>
            </a:r>
          </a:p>
          <a:p>
            <a:r>
              <a:rPr lang="hr-HR" dirty="0"/>
              <a:t>•	</a:t>
            </a:r>
            <a:r>
              <a:rPr lang="hr-HR" sz="2000" dirty="0"/>
              <a:t>opći uspjeh 1. razreda (2-5 bodova)</a:t>
            </a:r>
          </a:p>
          <a:p>
            <a:r>
              <a:rPr lang="hr-HR" sz="2000" dirty="0"/>
              <a:t>•	opći uspjeh 2. razred (2-5 bodova)</a:t>
            </a:r>
          </a:p>
          <a:p>
            <a:r>
              <a:rPr lang="hr-HR" sz="2000" dirty="0"/>
              <a:t>•	ocjena stranog jezika u 1. razredu (2-5 bodova)</a:t>
            </a:r>
          </a:p>
          <a:p>
            <a:r>
              <a:rPr lang="hr-HR" sz="2000" dirty="0"/>
              <a:t>•	ocjena stranog jezika u 2. razredu (2-5 bodova)</a:t>
            </a:r>
          </a:p>
          <a:p>
            <a:r>
              <a:rPr lang="hr-HR" sz="2000" dirty="0"/>
              <a:t>•	ocjena iz vladanja 1. razred (loše – 0 bodova, dobro - 1 bod, uzorno – 2 boda)</a:t>
            </a:r>
          </a:p>
          <a:p>
            <a:r>
              <a:rPr lang="hr-HR" sz="2000" dirty="0"/>
              <a:t>•	ocjena iz vladanja 2. razred (loše – 0 bodova, dobro - 1 bod, uzorno – 2 boda)</a:t>
            </a:r>
          </a:p>
          <a:p>
            <a:r>
              <a:rPr lang="hr-HR" sz="2000" dirty="0"/>
              <a:t>•	ocjene iz strukovnih predmeta (4-10 bodova)</a:t>
            </a:r>
          </a:p>
          <a:p>
            <a:r>
              <a:rPr lang="hr-HR" sz="2000" dirty="0"/>
              <a:t>                strojarski računalni tehničar: 1.razred Tehnička mehanika, 2.razred Tehničko crtanje</a:t>
            </a:r>
          </a:p>
          <a:p>
            <a:r>
              <a:rPr lang="hr-HR" sz="2000" dirty="0"/>
              <a:t>		tehničar za mehatroniku:  1.razred Osnove elektrotehnike, 2.razred Električni strojevi i uređaji</a:t>
            </a:r>
          </a:p>
          <a:p>
            <a:r>
              <a:rPr lang="hr-HR" sz="2000" dirty="0"/>
              <a:t>		elektrotehničar: 1.razred Osnove elektrotehnike, 2.razred Elektrotehnički materijali i komponente</a:t>
            </a:r>
          </a:p>
          <a:p>
            <a:r>
              <a:rPr lang="hr-HR" sz="2000" dirty="0"/>
              <a:t>		građevinski tehničar: 1. razred Nosive konstrukcije, 2. razred: Arhitektonske konstrukcije</a:t>
            </a:r>
          </a:p>
          <a:p>
            <a:r>
              <a:rPr lang="hr-HR" sz="2000" dirty="0"/>
              <a:t>		arhitektonski tehničar:1. razred Nosive konstrukcije, 2. razred: Arhitektonske konstrukcije</a:t>
            </a:r>
          </a:p>
          <a:p>
            <a:endParaRPr lang="hr-HR" sz="2000" dirty="0"/>
          </a:p>
          <a:p>
            <a:r>
              <a:rPr lang="hr-HR" sz="2000" dirty="0"/>
              <a:t>•	motivacijsko pismo (1-5 bodova)</a:t>
            </a:r>
          </a:p>
          <a:p>
            <a:r>
              <a:rPr lang="hr-HR" sz="2000" dirty="0"/>
              <a:t>•	razgovor s Povjerenstvom </a:t>
            </a:r>
            <a:r>
              <a:rPr lang="hr-HR" sz="2000"/>
              <a:t>(1-15 </a:t>
            </a:r>
            <a:r>
              <a:rPr lang="hr-HR" sz="2000" dirty="0"/>
              <a:t>bodova) </a:t>
            </a:r>
          </a:p>
          <a:p>
            <a:r>
              <a:rPr lang="hr-HR" sz="2000" dirty="0"/>
              <a:t>•	dodatni bod za poznavanje dodatnog stranog jezika (1 bod)</a:t>
            </a:r>
          </a:p>
          <a:p>
            <a:r>
              <a:rPr lang="hr-HR" sz="2000" dirty="0"/>
              <a:t>•	dodatni bodovi za učenike s manjim mogućnostima- učenice (1 bod)</a:t>
            </a:r>
          </a:p>
          <a:p>
            <a:r>
              <a:rPr lang="hr-HR" sz="2000" dirty="0"/>
              <a:t>•	dodatni bodovi za učenike s manjim mogućnostima (1-2 boda)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33501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1277</Words>
  <Application>Microsoft Office PowerPoint</Application>
  <PresentationFormat>Široki zaslon</PresentationFormat>
  <Paragraphs>114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Retrospektiva</vt:lpstr>
      <vt:lpstr>„Skills 4 All” 2024-1-HR01-KA122-VET-000232467  roditeljski sastanak prije objave javnog poziva za natječaj učenika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„Skills 4 All” 2024-1-HR01-KA122-VET-000232467  roditeljski sastanak prije objave javnog poziva za natječaj učenika</dc:title>
  <dc:creator>Tihana Mudrovčić</dc:creator>
  <cp:lastModifiedBy>Tihana Mudrovčić</cp:lastModifiedBy>
  <cp:revision>4</cp:revision>
  <dcterms:created xsi:type="dcterms:W3CDTF">2024-12-02T20:37:08Z</dcterms:created>
  <dcterms:modified xsi:type="dcterms:W3CDTF">2024-12-05T20:58:34Z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