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8" r:id="rId9"/>
    <p:sldId id="264" r:id="rId10"/>
    <p:sldId id="265" r:id="rId11"/>
    <p:sldId id="266" r:id="rId12"/>
    <p:sldId id="267" r:id="rId1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1123-8EA3-9A17-446C-1212F59BD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2776A9C2-8B19-5F20-355A-80D5EE393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092C909A-91F6-7144-B250-B7225E01B933}"/>
              </a:ext>
            </a:extLst>
          </p:cNvPr>
          <p:cNvSpPr>
            <a:spLocks noGrp="1"/>
          </p:cNvSpPr>
          <p:nvPr>
            <p:ph type="dt" sz="half" idx="10"/>
          </p:nvPr>
        </p:nvSpPr>
        <p:spPr/>
        <p:txBody>
          <a:bodyPr/>
          <a:lstStyle/>
          <a:p>
            <a:fld id="{30D3D52B-DDA5-42A5-9FD3-683010E46ACE}" type="datetimeFigureOut">
              <a:rPr lang="hr-HR" smtClean="0"/>
              <a:t>24.4.2024.</a:t>
            </a:fld>
            <a:endParaRPr lang="hr-HR"/>
          </a:p>
        </p:txBody>
      </p:sp>
      <p:sp>
        <p:nvSpPr>
          <p:cNvPr id="5" name="Footer Placeholder 4">
            <a:extLst>
              <a:ext uri="{FF2B5EF4-FFF2-40B4-BE49-F238E27FC236}">
                <a16:creationId xmlns:a16="http://schemas.microsoft.com/office/drawing/2014/main" id="{70F97087-F0A2-F395-EF43-6499A9D7EFFA}"/>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CC786026-54EB-EF2F-4C4E-74795134571D}"/>
              </a:ext>
            </a:extLst>
          </p:cNvPr>
          <p:cNvSpPr>
            <a:spLocks noGrp="1"/>
          </p:cNvSpPr>
          <p:nvPr>
            <p:ph type="sldNum" sz="quarter" idx="12"/>
          </p:nvPr>
        </p:nvSpPr>
        <p:spPr/>
        <p:txBody>
          <a:bodyPr/>
          <a:lstStyle/>
          <a:p>
            <a:fld id="{2FF42B9C-1D7A-4302-8ACE-BB688A9D1C61}" type="slidenum">
              <a:rPr lang="hr-HR" smtClean="0"/>
              <a:t>‹#›</a:t>
            </a:fld>
            <a:endParaRPr lang="hr-HR"/>
          </a:p>
        </p:txBody>
      </p:sp>
    </p:spTree>
    <p:extLst>
      <p:ext uri="{BB962C8B-B14F-4D97-AF65-F5344CB8AC3E}">
        <p14:creationId xmlns:p14="http://schemas.microsoft.com/office/powerpoint/2010/main" val="1229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CD4E-2D7E-9A1B-E8A5-E3F6D5AA6E71}"/>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E18698E5-D2A4-DFF0-7C3D-FCD462153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D9AC44C6-0198-2168-7A22-73BCB769B28C}"/>
              </a:ext>
            </a:extLst>
          </p:cNvPr>
          <p:cNvSpPr>
            <a:spLocks noGrp="1"/>
          </p:cNvSpPr>
          <p:nvPr>
            <p:ph type="dt" sz="half" idx="10"/>
          </p:nvPr>
        </p:nvSpPr>
        <p:spPr/>
        <p:txBody>
          <a:bodyPr/>
          <a:lstStyle/>
          <a:p>
            <a:fld id="{30D3D52B-DDA5-42A5-9FD3-683010E46ACE}" type="datetimeFigureOut">
              <a:rPr lang="hr-HR" smtClean="0"/>
              <a:t>24.4.2024.</a:t>
            </a:fld>
            <a:endParaRPr lang="hr-HR"/>
          </a:p>
        </p:txBody>
      </p:sp>
      <p:sp>
        <p:nvSpPr>
          <p:cNvPr id="5" name="Footer Placeholder 4">
            <a:extLst>
              <a:ext uri="{FF2B5EF4-FFF2-40B4-BE49-F238E27FC236}">
                <a16:creationId xmlns:a16="http://schemas.microsoft.com/office/drawing/2014/main" id="{E6388765-4B6A-F05D-E7F7-8FE80579ED0A}"/>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6F9A469-D3B7-259B-BCDE-674DFFDBB401}"/>
              </a:ext>
            </a:extLst>
          </p:cNvPr>
          <p:cNvSpPr>
            <a:spLocks noGrp="1"/>
          </p:cNvSpPr>
          <p:nvPr>
            <p:ph type="sldNum" sz="quarter" idx="12"/>
          </p:nvPr>
        </p:nvSpPr>
        <p:spPr/>
        <p:txBody>
          <a:bodyPr/>
          <a:lstStyle/>
          <a:p>
            <a:fld id="{2FF42B9C-1D7A-4302-8ACE-BB688A9D1C61}" type="slidenum">
              <a:rPr lang="hr-HR" smtClean="0"/>
              <a:t>‹#›</a:t>
            </a:fld>
            <a:endParaRPr lang="hr-HR"/>
          </a:p>
        </p:txBody>
      </p:sp>
    </p:spTree>
    <p:extLst>
      <p:ext uri="{BB962C8B-B14F-4D97-AF65-F5344CB8AC3E}">
        <p14:creationId xmlns:p14="http://schemas.microsoft.com/office/powerpoint/2010/main" val="360845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011E0-0577-2DF2-8A96-A825835CDB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098C0DFD-09AE-25B5-22EF-39AB30E32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68CD6658-5B65-89EC-F589-18BFE584E516}"/>
              </a:ext>
            </a:extLst>
          </p:cNvPr>
          <p:cNvSpPr>
            <a:spLocks noGrp="1"/>
          </p:cNvSpPr>
          <p:nvPr>
            <p:ph type="dt" sz="half" idx="10"/>
          </p:nvPr>
        </p:nvSpPr>
        <p:spPr/>
        <p:txBody>
          <a:bodyPr/>
          <a:lstStyle/>
          <a:p>
            <a:fld id="{30D3D52B-DDA5-42A5-9FD3-683010E46ACE}" type="datetimeFigureOut">
              <a:rPr lang="hr-HR" smtClean="0"/>
              <a:t>24.4.2024.</a:t>
            </a:fld>
            <a:endParaRPr lang="hr-HR"/>
          </a:p>
        </p:txBody>
      </p:sp>
      <p:sp>
        <p:nvSpPr>
          <p:cNvPr id="5" name="Footer Placeholder 4">
            <a:extLst>
              <a:ext uri="{FF2B5EF4-FFF2-40B4-BE49-F238E27FC236}">
                <a16:creationId xmlns:a16="http://schemas.microsoft.com/office/drawing/2014/main" id="{92E7B2FE-71B3-AA4D-BFB3-83A477FA8813}"/>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40624F6-889A-A457-E48E-7BC368470E38}"/>
              </a:ext>
            </a:extLst>
          </p:cNvPr>
          <p:cNvSpPr>
            <a:spLocks noGrp="1"/>
          </p:cNvSpPr>
          <p:nvPr>
            <p:ph type="sldNum" sz="quarter" idx="12"/>
          </p:nvPr>
        </p:nvSpPr>
        <p:spPr/>
        <p:txBody>
          <a:bodyPr/>
          <a:lstStyle/>
          <a:p>
            <a:fld id="{2FF42B9C-1D7A-4302-8ACE-BB688A9D1C61}" type="slidenum">
              <a:rPr lang="hr-HR" smtClean="0"/>
              <a:t>‹#›</a:t>
            </a:fld>
            <a:endParaRPr lang="hr-HR"/>
          </a:p>
        </p:txBody>
      </p:sp>
    </p:spTree>
    <p:extLst>
      <p:ext uri="{BB962C8B-B14F-4D97-AF65-F5344CB8AC3E}">
        <p14:creationId xmlns:p14="http://schemas.microsoft.com/office/powerpoint/2010/main" val="67516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15F7-BFA4-2C27-F253-9C6AEA14960F}"/>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ED2867D3-68B1-B99D-196F-84039886B4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08FA7799-63E3-494F-B5BA-89650E4BF293}"/>
              </a:ext>
            </a:extLst>
          </p:cNvPr>
          <p:cNvSpPr>
            <a:spLocks noGrp="1"/>
          </p:cNvSpPr>
          <p:nvPr>
            <p:ph type="dt" sz="half" idx="10"/>
          </p:nvPr>
        </p:nvSpPr>
        <p:spPr/>
        <p:txBody>
          <a:bodyPr/>
          <a:lstStyle/>
          <a:p>
            <a:fld id="{30D3D52B-DDA5-42A5-9FD3-683010E46ACE}" type="datetimeFigureOut">
              <a:rPr lang="hr-HR" smtClean="0"/>
              <a:t>24.4.2024.</a:t>
            </a:fld>
            <a:endParaRPr lang="hr-HR"/>
          </a:p>
        </p:txBody>
      </p:sp>
      <p:sp>
        <p:nvSpPr>
          <p:cNvPr id="5" name="Footer Placeholder 4">
            <a:extLst>
              <a:ext uri="{FF2B5EF4-FFF2-40B4-BE49-F238E27FC236}">
                <a16:creationId xmlns:a16="http://schemas.microsoft.com/office/drawing/2014/main" id="{3C02535B-27F4-9E1A-8001-117A8B0632BE}"/>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08E230AE-7467-2445-EB53-BAAE21C848AC}"/>
              </a:ext>
            </a:extLst>
          </p:cNvPr>
          <p:cNvSpPr>
            <a:spLocks noGrp="1"/>
          </p:cNvSpPr>
          <p:nvPr>
            <p:ph type="sldNum" sz="quarter" idx="12"/>
          </p:nvPr>
        </p:nvSpPr>
        <p:spPr/>
        <p:txBody>
          <a:bodyPr/>
          <a:lstStyle/>
          <a:p>
            <a:fld id="{2FF42B9C-1D7A-4302-8ACE-BB688A9D1C61}" type="slidenum">
              <a:rPr lang="hr-HR" smtClean="0"/>
              <a:t>‹#›</a:t>
            </a:fld>
            <a:endParaRPr lang="hr-HR"/>
          </a:p>
        </p:txBody>
      </p:sp>
    </p:spTree>
    <p:extLst>
      <p:ext uri="{BB962C8B-B14F-4D97-AF65-F5344CB8AC3E}">
        <p14:creationId xmlns:p14="http://schemas.microsoft.com/office/powerpoint/2010/main" val="207253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374A-1FDC-C848-CE5C-8223F84F9C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F8DA952C-FFE5-74E0-F931-853CF118F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E8406-D5D1-467B-4952-D58A390C4E11}"/>
              </a:ext>
            </a:extLst>
          </p:cNvPr>
          <p:cNvSpPr>
            <a:spLocks noGrp="1"/>
          </p:cNvSpPr>
          <p:nvPr>
            <p:ph type="dt" sz="half" idx="10"/>
          </p:nvPr>
        </p:nvSpPr>
        <p:spPr/>
        <p:txBody>
          <a:bodyPr/>
          <a:lstStyle/>
          <a:p>
            <a:fld id="{30D3D52B-DDA5-42A5-9FD3-683010E46ACE}" type="datetimeFigureOut">
              <a:rPr lang="hr-HR" smtClean="0"/>
              <a:t>24.4.2024.</a:t>
            </a:fld>
            <a:endParaRPr lang="hr-HR"/>
          </a:p>
        </p:txBody>
      </p:sp>
      <p:sp>
        <p:nvSpPr>
          <p:cNvPr id="5" name="Footer Placeholder 4">
            <a:extLst>
              <a:ext uri="{FF2B5EF4-FFF2-40B4-BE49-F238E27FC236}">
                <a16:creationId xmlns:a16="http://schemas.microsoft.com/office/drawing/2014/main" id="{499F77F3-97BA-08F5-6179-9CD9BAE2FFBC}"/>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4DE4E11-1C04-6E54-B818-D1F337C891E9}"/>
              </a:ext>
            </a:extLst>
          </p:cNvPr>
          <p:cNvSpPr>
            <a:spLocks noGrp="1"/>
          </p:cNvSpPr>
          <p:nvPr>
            <p:ph type="sldNum" sz="quarter" idx="12"/>
          </p:nvPr>
        </p:nvSpPr>
        <p:spPr/>
        <p:txBody>
          <a:bodyPr/>
          <a:lstStyle/>
          <a:p>
            <a:fld id="{2FF42B9C-1D7A-4302-8ACE-BB688A9D1C61}" type="slidenum">
              <a:rPr lang="hr-HR" smtClean="0"/>
              <a:t>‹#›</a:t>
            </a:fld>
            <a:endParaRPr lang="hr-HR"/>
          </a:p>
        </p:txBody>
      </p:sp>
    </p:spTree>
    <p:extLst>
      <p:ext uri="{BB962C8B-B14F-4D97-AF65-F5344CB8AC3E}">
        <p14:creationId xmlns:p14="http://schemas.microsoft.com/office/powerpoint/2010/main" val="161943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3534-95E6-F5BF-D648-64F53C620BA8}"/>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352D49E7-6D3E-267D-5B94-AFD6C63A43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25B1FEB7-A384-5827-E734-4AA35B9872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D0B9E2C5-8343-95BE-D933-0A1D0655FB76}"/>
              </a:ext>
            </a:extLst>
          </p:cNvPr>
          <p:cNvSpPr>
            <a:spLocks noGrp="1"/>
          </p:cNvSpPr>
          <p:nvPr>
            <p:ph type="dt" sz="half" idx="10"/>
          </p:nvPr>
        </p:nvSpPr>
        <p:spPr/>
        <p:txBody>
          <a:bodyPr/>
          <a:lstStyle/>
          <a:p>
            <a:fld id="{30D3D52B-DDA5-42A5-9FD3-683010E46ACE}" type="datetimeFigureOut">
              <a:rPr lang="hr-HR" smtClean="0"/>
              <a:t>24.4.2024.</a:t>
            </a:fld>
            <a:endParaRPr lang="hr-HR"/>
          </a:p>
        </p:txBody>
      </p:sp>
      <p:sp>
        <p:nvSpPr>
          <p:cNvPr id="6" name="Footer Placeholder 5">
            <a:extLst>
              <a:ext uri="{FF2B5EF4-FFF2-40B4-BE49-F238E27FC236}">
                <a16:creationId xmlns:a16="http://schemas.microsoft.com/office/drawing/2014/main" id="{E2F071CB-9F3A-76CC-BBE1-9C82E802C95F}"/>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1E430A1F-A6DF-3312-3213-A0E417680BE1}"/>
              </a:ext>
            </a:extLst>
          </p:cNvPr>
          <p:cNvSpPr>
            <a:spLocks noGrp="1"/>
          </p:cNvSpPr>
          <p:nvPr>
            <p:ph type="sldNum" sz="quarter" idx="12"/>
          </p:nvPr>
        </p:nvSpPr>
        <p:spPr/>
        <p:txBody>
          <a:bodyPr/>
          <a:lstStyle/>
          <a:p>
            <a:fld id="{2FF42B9C-1D7A-4302-8ACE-BB688A9D1C61}" type="slidenum">
              <a:rPr lang="hr-HR" smtClean="0"/>
              <a:t>‹#›</a:t>
            </a:fld>
            <a:endParaRPr lang="hr-HR"/>
          </a:p>
        </p:txBody>
      </p:sp>
    </p:spTree>
    <p:extLst>
      <p:ext uri="{BB962C8B-B14F-4D97-AF65-F5344CB8AC3E}">
        <p14:creationId xmlns:p14="http://schemas.microsoft.com/office/powerpoint/2010/main" val="74069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73C1-6407-D211-B5D0-44B449593F0A}"/>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8FDE6DEC-1C34-24C4-5DAC-7B908835C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1D40F8-59F7-667C-596D-3B8416D4CB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D6CF230D-9A31-32CF-8085-306CE873D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043636-0F70-4901-38D1-4CC373056D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706B87E6-9948-95A5-E296-4E076E67025E}"/>
              </a:ext>
            </a:extLst>
          </p:cNvPr>
          <p:cNvSpPr>
            <a:spLocks noGrp="1"/>
          </p:cNvSpPr>
          <p:nvPr>
            <p:ph type="dt" sz="half" idx="10"/>
          </p:nvPr>
        </p:nvSpPr>
        <p:spPr/>
        <p:txBody>
          <a:bodyPr/>
          <a:lstStyle/>
          <a:p>
            <a:fld id="{30D3D52B-DDA5-42A5-9FD3-683010E46ACE}" type="datetimeFigureOut">
              <a:rPr lang="hr-HR" smtClean="0"/>
              <a:t>24.4.2024.</a:t>
            </a:fld>
            <a:endParaRPr lang="hr-HR"/>
          </a:p>
        </p:txBody>
      </p:sp>
      <p:sp>
        <p:nvSpPr>
          <p:cNvPr id="8" name="Footer Placeholder 7">
            <a:extLst>
              <a:ext uri="{FF2B5EF4-FFF2-40B4-BE49-F238E27FC236}">
                <a16:creationId xmlns:a16="http://schemas.microsoft.com/office/drawing/2014/main" id="{E2E82399-F851-3AD8-33A7-E8C4D912F1D5}"/>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0781EA01-A663-7627-8440-58228CFC87B4}"/>
              </a:ext>
            </a:extLst>
          </p:cNvPr>
          <p:cNvSpPr>
            <a:spLocks noGrp="1"/>
          </p:cNvSpPr>
          <p:nvPr>
            <p:ph type="sldNum" sz="quarter" idx="12"/>
          </p:nvPr>
        </p:nvSpPr>
        <p:spPr/>
        <p:txBody>
          <a:bodyPr/>
          <a:lstStyle/>
          <a:p>
            <a:fld id="{2FF42B9C-1D7A-4302-8ACE-BB688A9D1C61}" type="slidenum">
              <a:rPr lang="hr-HR" smtClean="0"/>
              <a:t>‹#›</a:t>
            </a:fld>
            <a:endParaRPr lang="hr-HR"/>
          </a:p>
        </p:txBody>
      </p:sp>
    </p:spTree>
    <p:extLst>
      <p:ext uri="{BB962C8B-B14F-4D97-AF65-F5344CB8AC3E}">
        <p14:creationId xmlns:p14="http://schemas.microsoft.com/office/powerpoint/2010/main" val="263234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751-DEB8-B232-C4D4-75D84E6150FB}"/>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D5A71F51-F4A1-AA79-4A2C-45A5F3CD9871}"/>
              </a:ext>
            </a:extLst>
          </p:cNvPr>
          <p:cNvSpPr>
            <a:spLocks noGrp="1"/>
          </p:cNvSpPr>
          <p:nvPr>
            <p:ph type="dt" sz="half" idx="10"/>
          </p:nvPr>
        </p:nvSpPr>
        <p:spPr/>
        <p:txBody>
          <a:bodyPr/>
          <a:lstStyle/>
          <a:p>
            <a:fld id="{30D3D52B-DDA5-42A5-9FD3-683010E46ACE}" type="datetimeFigureOut">
              <a:rPr lang="hr-HR" smtClean="0"/>
              <a:t>24.4.2024.</a:t>
            </a:fld>
            <a:endParaRPr lang="hr-HR"/>
          </a:p>
        </p:txBody>
      </p:sp>
      <p:sp>
        <p:nvSpPr>
          <p:cNvPr id="4" name="Footer Placeholder 3">
            <a:extLst>
              <a:ext uri="{FF2B5EF4-FFF2-40B4-BE49-F238E27FC236}">
                <a16:creationId xmlns:a16="http://schemas.microsoft.com/office/drawing/2014/main" id="{451144F0-B317-F111-B180-6A9EF6523C77}"/>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FB012FFA-4B87-FB2C-1724-5229B20AF5D4}"/>
              </a:ext>
            </a:extLst>
          </p:cNvPr>
          <p:cNvSpPr>
            <a:spLocks noGrp="1"/>
          </p:cNvSpPr>
          <p:nvPr>
            <p:ph type="sldNum" sz="quarter" idx="12"/>
          </p:nvPr>
        </p:nvSpPr>
        <p:spPr/>
        <p:txBody>
          <a:bodyPr/>
          <a:lstStyle/>
          <a:p>
            <a:fld id="{2FF42B9C-1D7A-4302-8ACE-BB688A9D1C61}" type="slidenum">
              <a:rPr lang="hr-HR" smtClean="0"/>
              <a:t>‹#›</a:t>
            </a:fld>
            <a:endParaRPr lang="hr-HR"/>
          </a:p>
        </p:txBody>
      </p:sp>
    </p:spTree>
    <p:extLst>
      <p:ext uri="{BB962C8B-B14F-4D97-AF65-F5344CB8AC3E}">
        <p14:creationId xmlns:p14="http://schemas.microsoft.com/office/powerpoint/2010/main" val="17760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BD507-99C8-DE73-F63A-F0F1581B3159}"/>
              </a:ext>
            </a:extLst>
          </p:cNvPr>
          <p:cNvSpPr>
            <a:spLocks noGrp="1"/>
          </p:cNvSpPr>
          <p:nvPr>
            <p:ph type="dt" sz="half" idx="10"/>
          </p:nvPr>
        </p:nvSpPr>
        <p:spPr/>
        <p:txBody>
          <a:bodyPr/>
          <a:lstStyle/>
          <a:p>
            <a:fld id="{30D3D52B-DDA5-42A5-9FD3-683010E46ACE}" type="datetimeFigureOut">
              <a:rPr lang="hr-HR" smtClean="0"/>
              <a:t>24.4.2024.</a:t>
            </a:fld>
            <a:endParaRPr lang="hr-HR"/>
          </a:p>
        </p:txBody>
      </p:sp>
      <p:sp>
        <p:nvSpPr>
          <p:cNvPr id="3" name="Footer Placeholder 2">
            <a:extLst>
              <a:ext uri="{FF2B5EF4-FFF2-40B4-BE49-F238E27FC236}">
                <a16:creationId xmlns:a16="http://schemas.microsoft.com/office/drawing/2014/main" id="{53E0B0A4-9ABE-2B70-78A4-A56907CADEE6}"/>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B95D9F49-C8C5-CCED-9232-B4A9920AA3EC}"/>
              </a:ext>
            </a:extLst>
          </p:cNvPr>
          <p:cNvSpPr>
            <a:spLocks noGrp="1"/>
          </p:cNvSpPr>
          <p:nvPr>
            <p:ph type="sldNum" sz="quarter" idx="12"/>
          </p:nvPr>
        </p:nvSpPr>
        <p:spPr/>
        <p:txBody>
          <a:bodyPr/>
          <a:lstStyle/>
          <a:p>
            <a:fld id="{2FF42B9C-1D7A-4302-8ACE-BB688A9D1C61}" type="slidenum">
              <a:rPr lang="hr-HR" smtClean="0"/>
              <a:t>‹#›</a:t>
            </a:fld>
            <a:endParaRPr lang="hr-HR"/>
          </a:p>
        </p:txBody>
      </p:sp>
    </p:spTree>
    <p:extLst>
      <p:ext uri="{BB962C8B-B14F-4D97-AF65-F5344CB8AC3E}">
        <p14:creationId xmlns:p14="http://schemas.microsoft.com/office/powerpoint/2010/main" val="199481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D5CE-C578-7A70-F467-A3D709B45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24B9D3E8-7796-6D68-C2A4-C4049DAB3B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BC875B51-F56E-7954-2158-2BF807CBE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70A035-914A-6D72-2B39-E656D19820DD}"/>
              </a:ext>
            </a:extLst>
          </p:cNvPr>
          <p:cNvSpPr>
            <a:spLocks noGrp="1"/>
          </p:cNvSpPr>
          <p:nvPr>
            <p:ph type="dt" sz="half" idx="10"/>
          </p:nvPr>
        </p:nvSpPr>
        <p:spPr/>
        <p:txBody>
          <a:bodyPr/>
          <a:lstStyle/>
          <a:p>
            <a:fld id="{30D3D52B-DDA5-42A5-9FD3-683010E46ACE}" type="datetimeFigureOut">
              <a:rPr lang="hr-HR" smtClean="0"/>
              <a:t>24.4.2024.</a:t>
            </a:fld>
            <a:endParaRPr lang="hr-HR"/>
          </a:p>
        </p:txBody>
      </p:sp>
      <p:sp>
        <p:nvSpPr>
          <p:cNvPr id="6" name="Footer Placeholder 5">
            <a:extLst>
              <a:ext uri="{FF2B5EF4-FFF2-40B4-BE49-F238E27FC236}">
                <a16:creationId xmlns:a16="http://schemas.microsoft.com/office/drawing/2014/main" id="{4E30B6A3-337E-8F59-45D9-46291777EB4C}"/>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8CF5DAA9-57E7-2F1E-47FC-E3A9AB8786B6}"/>
              </a:ext>
            </a:extLst>
          </p:cNvPr>
          <p:cNvSpPr>
            <a:spLocks noGrp="1"/>
          </p:cNvSpPr>
          <p:nvPr>
            <p:ph type="sldNum" sz="quarter" idx="12"/>
          </p:nvPr>
        </p:nvSpPr>
        <p:spPr/>
        <p:txBody>
          <a:bodyPr/>
          <a:lstStyle/>
          <a:p>
            <a:fld id="{2FF42B9C-1D7A-4302-8ACE-BB688A9D1C61}" type="slidenum">
              <a:rPr lang="hr-HR" smtClean="0"/>
              <a:t>‹#›</a:t>
            </a:fld>
            <a:endParaRPr lang="hr-HR"/>
          </a:p>
        </p:txBody>
      </p:sp>
    </p:spTree>
    <p:extLst>
      <p:ext uri="{BB962C8B-B14F-4D97-AF65-F5344CB8AC3E}">
        <p14:creationId xmlns:p14="http://schemas.microsoft.com/office/powerpoint/2010/main" val="31018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A9E7-076B-0A20-E15C-4593357AC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2014FD27-0A19-8DF6-0865-9BEDA2336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8C236D0C-200D-E774-11AE-6D213AEEC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258CD8-4C81-59B3-25F1-CF8A69366772}"/>
              </a:ext>
            </a:extLst>
          </p:cNvPr>
          <p:cNvSpPr>
            <a:spLocks noGrp="1"/>
          </p:cNvSpPr>
          <p:nvPr>
            <p:ph type="dt" sz="half" idx="10"/>
          </p:nvPr>
        </p:nvSpPr>
        <p:spPr/>
        <p:txBody>
          <a:bodyPr/>
          <a:lstStyle/>
          <a:p>
            <a:fld id="{30D3D52B-DDA5-42A5-9FD3-683010E46ACE}" type="datetimeFigureOut">
              <a:rPr lang="hr-HR" smtClean="0"/>
              <a:t>24.4.2024.</a:t>
            </a:fld>
            <a:endParaRPr lang="hr-HR"/>
          </a:p>
        </p:txBody>
      </p:sp>
      <p:sp>
        <p:nvSpPr>
          <p:cNvPr id="6" name="Footer Placeholder 5">
            <a:extLst>
              <a:ext uri="{FF2B5EF4-FFF2-40B4-BE49-F238E27FC236}">
                <a16:creationId xmlns:a16="http://schemas.microsoft.com/office/drawing/2014/main" id="{F4D349BE-91E7-F6B0-D300-93A66F775EF9}"/>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C75C7BAA-686B-C250-03A0-9FAB3CD2F80B}"/>
              </a:ext>
            </a:extLst>
          </p:cNvPr>
          <p:cNvSpPr>
            <a:spLocks noGrp="1"/>
          </p:cNvSpPr>
          <p:nvPr>
            <p:ph type="sldNum" sz="quarter" idx="12"/>
          </p:nvPr>
        </p:nvSpPr>
        <p:spPr/>
        <p:txBody>
          <a:bodyPr/>
          <a:lstStyle/>
          <a:p>
            <a:fld id="{2FF42B9C-1D7A-4302-8ACE-BB688A9D1C61}" type="slidenum">
              <a:rPr lang="hr-HR" smtClean="0"/>
              <a:t>‹#›</a:t>
            </a:fld>
            <a:endParaRPr lang="hr-HR"/>
          </a:p>
        </p:txBody>
      </p:sp>
    </p:spTree>
    <p:extLst>
      <p:ext uri="{BB962C8B-B14F-4D97-AF65-F5344CB8AC3E}">
        <p14:creationId xmlns:p14="http://schemas.microsoft.com/office/powerpoint/2010/main" val="15732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0EDE1-C4F0-F16E-AE0D-66E020F0C3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12C476A1-2EBB-3F3C-8445-C99D2A631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8C381E38-8204-91B4-B659-DE00F8BA6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3D52B-DDA5-42A5-9FD3-683010E46ACE}" type="datetimeFigureOut">
              <a:rPr lang="hr-HR" smtClean="0"/>
              <a:t>24.4.2024.</a:t>
            </a:fld>
            <a:endParaRPr lang="hr-HR"/>
          </a:p>
        </p:txBody>
      </p:sp>
      <p:sp>
        <p:nvSpPr>
          <p:cNvPr id="5" name="Footer Placeholder 4">
            <a:extLst>
              <a:ext uri="{FF2B5EF4-FFF2-40B4-BE49-F238E27FC236}">
                <a16:creationId xmlns:a16="http://schemas.microsoft.com/office/drawing/2014/main" id="{92A7AA8C-EAAA-0C99-DE6A-2E37CF797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FAD400BE-1F14-C83C-504D-ED76919032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42B9C-1D7A-4302-8ACE-BB688A9D1C61}" type="slidenum">
              <a:rPr lang="hr-HR" smtClean="0"/>
              <a:t>‹#›</a:t>
            </a:fld>
            <a:endParaRPr lang="hr-HR"/>
          </a:p>
        </p:txBody>
      </p:sp>
    </p:spTree>
    <p:extLst>
      <p:ext uri="{BB962C8B-B14F-4D97-AF65-F5344CB8AC3E}">
        <p14:creationId xmlns:p14="http://schemas.microsoft.com/office/powerpoint/2010/main" val="3665523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xKxrkht7CpY?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5FEC5-443A-394F-03DB-80569C977D47}"/>
              </a:ext>
            </a:extLst>
          </p:cNvPr>
          <p:cNvSpPr>
            <a:spLocks noGrp="1"/>
          </p:cNvSpPr>
          <p:nvPr>
            <p:ph type="ctrTitle"/>
          </p:nvPr>
        </p:nvSpPr>
        <p:spPr>
          <a:xfrm>
            <a:off x="987689" y="3071183"/>
            <a:ext cx="9910296" cy="2590027"/>
          </a:xfrm>
        </p:spPr>
        <p:txBody>
          <a:bodyPr anchor="t">
            <a:normAutofit/>
          </a:bodyPr>
          <a:lstStyle/>
          <a:p>
            <a:pPr algn="l"/>
            <a:r>
              <a:rPr lang="hr-HR" sz="8000" b="1" dirty="0">
                <a:latin typeface="Aptos" panose="020B0004020202020204" pitchFamily="34" charset="0"/>
              </a:rPr>
              <a:t>Fotonaponske elektrane</a:t>
            </a:r>
          </a:p>
        </p:txBody>
      </p:sp>
      <p:sp>
        <p:nvSpPr>
          <p:cNvPr id="3" name="Subtitle 2">
            <a:extLst>
              <a:ext uri="{FF2B5EF4-FFF2-40B4-BE49-F238E27FC236}">
                <a16:creationId xmlns:a16="http://schemas.microsoft.com/office/drawing/2014/main" id="{EAB56805-920D-CED5-D764-850E5D9C2488}"/>
              </a:ext>
            </a:extLst>
          </p:cNvPr>
          <p:cNvSpPr>
            <a:spLocks noGrp="1"/>
          </p:cNvSpPr>
          <p:nvPr>
            <p:ph type="subTitle" idx="1"/>
          </p:nvPr>
        </p:nvSpPr>
        <p:spPr>
          <a:xfrm>
            <a:off x="987688" y="1553518"/>
            <a:ext cx="9910295" cy="1281733"/>
          </a:xfrm>
        </p:spPr>
        <p:txBody>
          <a:bodyPr anchor="b">
            <a:normAutofit/>
          </a:bodyPr>
          <a:lstStyle/>
          <a:p>
            <a:pPr algn="l"/>
            <a:r>
              <a:rPr lang="hr-HR" dirty="0">
                <a:latin typeface="Aptos" panose="020B0004020202020204" pitchFamily="34" charset="0"/>
              </a:rPr>
              <a:t>Bruno Lenđer 4.b</a:t>
            </a:r>
          </a:p>
        </p:txBody>
      </p:sp>
      <p:sp>
        <p:nvSpPr>
          <p:cNvPr id="25" name="Rectangle 2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71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512E4-1307-245E-58B6-7FDA1B1326B5}"/>
              </a:ext>
            </a:extLst>
          </p:cNvPr>
          <p:cNvSpPr>
            <a:spLocks noGrp="1"/>
          </p:cNvSpPr>
          <p:nvPr>
            <p:ph type="title"/>
          </p:nvPr>
        </p:nvSpPr>
        <p:spPr>
          <a:xfrm>
            <a:off x="1043631" y="809898"/>
            <a:ext cx="9942716" cy="1554480"/>
          </a:xfrm>
        </p:spPr>
        <p:txBody>
          <a:bodyPr anchor="ctr">
            <a:normAutofit/>
          </a:bodyPr>
          <a:lstStyle/>
          <a:p>
            <a:r>
              <a:rPr lang="hr-HR" sz="4800" dirty="0">
                <a:latin typeface="Aptos" panose="020B0004020202020204" pitchFamily="34" charset="0"/>
              </a:rPr>
              <a:t>Financijski aspekti fotonaponskih elektrana</a:t>
            </a:r>
          </a:p>
        </p:txBody>
      </p:sp>
      <p:sp>
        <p:nvSpPr>
          <p:cNvPr id="3" name="Content Placeholder 2">
            <a:extLst>
              <a:ext uri="{FF2B5EF4-FFF2-40B4-BE49-F238E27FC236}">
                <a16:creationId xmlns:a16="http://schemas.microsoft.com/office/drawing/2014/main" id="{813AEF4D-3F2E-186C-16D4-E26DE590DB16}"/>
              </a:ext>
            </a:extLst>
          </p:cNvPr>
          <p:cNvSpPr>
            <a:spLocks noGrp="1"/>
          </p:cNvSpPr>
          <p:nvPr>
            <p:ph idx="1"/>
          </p:nvPr>
        </p:nvSpPr>
        <p:spPr>
          <a:xfrm>
            <a:off x="318076" y="2387977"/>
            <a:ext cx="11551492" cy="3124658"/>
          </a:xfrm>
        </p:spPr>
        <p:txBody>
          <a:bodyPr anchor="ctr">
            <a:normAutofit/>
          </a:bodyPr>
          <a:lstStyle/>
          <a:p>
            <a:pPr algn="just"/>
            <a:r>
              <a:rPr lang="hr-HR" sz="2400" dirty="0"/>
              <a:t>Fotonaponske elektrane zahtijevaju početnu investiciju za nabavu i instalaciju opreme, ali dugoročno nude povrat ulaganja kroz smanjenje troškova električne energije. Povrat ulaganja obično ovisi o faktorima poput lokalnih uvjeta, veličine instalacije i dostupnosti financijskih poticaja i subvencija, koji mogu značajno ubrzati ekonomsku isplativost projekta. Različiti oblici poticaja, poput povlaštenih tarifa ili poreznih olakšica, mogu biti dostupni kako bi potaknuli investicije u fotonaponske projekte i ublažili početne troškove.</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261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2CAC8-01D9-0D8C-E84D-3C8ED81BFD5F}"/>
              </a:ext>
            </a:extLst>
          </p:cNvPr>
          <p:cNvSpPr>
            <a:spLocks noGrp="1"/>
          </p:cNvSpPr>
          <p:nvPr>
            <p:ph type="title"/>
          </p:nvPr>
        </p:nvSpPr>
        <p:spPr>
          <a:xfrm>
            <a:off x="589560" y="856180"/>
            <a:ext cx="5279408" cy="1128068"/>
          </a:xfrm>
        </p:spPr>
        <p:txBody>
          <a:bodyPr anchor="ctr">
            <a:normAutofit/>
          </a:bodyPr>
          <a:lstStyle/>
          <a:p>
            <a:r>
              <a:rPr lang="pl-PL" sz="3700"/>
              <a:t>Lokalni i globalni primjeri fotonaponskih postrojenja</a:t>
            </a:r>
            <a:endParaRPr lang="hr-HR" sz="3700"/>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0A3B39-F2B7-D20D-E690-8F22FB3B9138}"/>
              </a:ext>
            </a:extLst>
          </p:cNvPr>
          <p:cNvSpPr>
            <a:spLocks noGrp="1"/>
          </p:cNvSpPr>
          <p:nvPr>
            <p:ph idx="1"/>
          </p:nvPr>
        </p:nvSpPr>
        <p:spPr>
          <a:xfrm>
            <a:off x="257268" y="1984248"/>
            <a:ext cx="6390184" cy="3979585"/>
          </a:xfrm>
        </p:spPr>
        <p:txBody>
          <a:bodyPr anchor="ctr">
            <a:normAutofit/>
          </a:bodyPr>
          <a:lstStyle/>
          <a:p>
            <a:pPr algn="just"/>
            <a:r>
              <a:rPr lang="hr-HR" sz="2000" dirty="0"/>
              <a:t>Među lokalnim primjerima uspješnih fotonaponskih elektrana u Hrvatskoj nalazi se Solarna elektrana na otoku Visu, koja ima instaliranu snagu od 3,5 MW i doprinosi lokalnoj opskrbi električnom energijom. Nasuprot tome, globalni primjeri poput Solarne elektrane Longyangxia u Kini imaju znatno veće kapacitete proizvodnje, dosežući instalirane snage u gigavatima (GW), što značajno utječe na globalnu proizvodnju i smanjenje emisija stakleničkih plinova.</a:t>
            </a:r>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olarna elektrana Longyangxia">
            <a:extLst>
              <a:ext uri="{FF2B5EF4-FFF2-40B4-BE49-F238E27FC236}">
                <a16:creationId xmlns:a16="http://schemas.microsoft.com/office/drawing/2014/main" id="{CB6C808F-46B9-56A5-81B6-375256F61F4A}"/>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r="8775" b="-4"/>
          <a:stretch/>
        </p:blipFill>
        <p:spPr>
          <a:xfrm>
            <a:off x="7083423" y="581892"/>
            <a:ext cx="4397433" cy="2518756"/>
          </a:xfrm>
          <a:prstGeom prst="rect">
            <a:avLst/>
          </a:prstGeom>
        </p:spPr>
      </p:pic>
      <p:sp>
        <p:nvSpPr>
          <p:cNvPr id="26" name="Rectangle 25">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olar panels on a hill&#10;&#10;Description automatically generated">
            <a:extLst>
              <a:ext uri="{FF2B5EF4-FFF2-40B4-BE49-F238E27FC236}">
                <a16:creationId xmlns:a16="http://schemas.microsoft.com/office/drawing/2014/main" id="{5872A5C1-51C6-FE2C-4B99-CDF0FC908FB7}"/>
              </a:ext>
            </a:extLst>
          </p:cNvPr>
          <p:cNvPicPr>
            <a:picLocks noChangeAspect="1"/>
          </p:cNvPicPr>
          <p:nvPr/>
        </p:nvPicPr>
        <p:blipFill rotWithShape="1">
          <a:blip r:embed="rId3">
            <a:extLst>
              <a:ext uri="{28A0092B-C50C-407E-A947-70E740481C1C}">
                <a14:useLocalDpi xmlns:a14="http://schemas.microsoft.com/office/drawing/2010/main" val="0"/>
              </a:ext>
            </a:extLst>
          </a:blip>
          <a:srcRect t="13831" r="1" b="1"/>
          <a:stretch/>
        </p:blipFill>
        <p:spPr>
          <a:xfrm>
            <a:off x="7083423" y="3707894"/>
            <a:ext cx="4395569" cy="2518756"/>
          </a:xfrm>
          <a:prstGeom prst="rect">
            <a:avLst/>
          </a:prstGeom>
        </p:spPr>
      </p:pic>
    </p:spTree>
    <p:extLst>
      <p:ext uri="{BB962C8B-B14F-4D97-AF65-F5344CB8AC3E}">
        <p14:creationId xmlns:p14="http://schemas.microsoft.com/office/powerpoint/2010/main" val="3360508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6F647A-6611-7A63-A4C2-0E83D9833967}"/>
              </a:ext>
            </a:extLst>
          </p:cNvPr>
          <p:cNvSpPr>
            <a:spLocks noGrp="1"/>
          </p:cNvSpPr>
          <p:nvPr>
            <p:ph type="title"/>
          </p:nvPr>
        </p:nvSpPr>
        <p:spPr>
          <a:xfrm>
            <a:off x="576382" y="404471"/>
            <a:ext cx="11039233" cy="1188950"/>
          </a:xfrm>
        </p:spPr>
        <p:txBody>
          <a:bodyPr anchor="b">
            <a:normAutofit/>
          </a:bodyPr>
          <a:lstStyle/>
          <a:p>
            <a:pPr algn="just"/>
            <a:r>
              <a:rPr lang="hr-HR" sz="3800" dirty="0">
                <a:latin typeface="Aptos" panose="020B0004020202020204" pitchFamily="34" charset="0"/>
              </a:rPr>
              <a:t>Tehnološki napredak u fotonaponskim elektranama</a:t>
            </a:r>
          </a:p>
        </p:txBody>
      </p:sp>
      <p:grpSp>
        <p:nvGrpSpPr>
          <p:cNvPr id="17" name="Group 1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8" name="Rectangle 1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094552-26D6-AFDC-FABA-598BA7D30398}"/>
              </a:ext>
            </a:extLst>
          </p:cNvPr>
          <p:cNvSpPr>
            <a:spLocks noGrp="1"/>
          </p:cNvSpPr>
          <p:nvPr>
            <p:ph idx="1"/>
          </p:nvPr>
        </p:nvSpPr>
        <p:spPr>
          <a:xfrm>
            <a:off x="360372" y="2068567"/>
            <a:ext cx="10821955" cy="3435531"/>
          </a:xfrm>
        </p:spPr>
        <p:txBody>
          <a:bodyPr anchor="ctr">
            <a:normAutofit/>
          </a:bodyPr>
          <a:lstStyle/>
          <a:p>
            <a:pPr algn="just"/>
            <a:r>
              <a:rPr lang="hr-HR" sz="2400" dirty="0">
                <a:latin typeface="Aptos" panose="020B0004020202020204" pitchFamily="34" charset="0"/>
              </a:rPr>
              <a:t>Tehnološki napredak u fotonaponskim elektranama obuhvaća razvoj novih materijala i tehnika proizvodnje solarnih panela te povećanje njihove efikasnosti uz smanjenje troškova. Integracija solarnih panela u arhitekturu, uz razvoj inovativnih tehnologija poput perovskitskih solarnih ćelija i tehnika za pohranu energije, dodatno doprinosi poboljšanju performansi i održivosti fotonaponskih elektrana.</a:t>
            </a:r>
          </a:p>
        </p:txBody>
      </p:sp>
    </p:spTree>
    <p:extLst>
      <p:ext uri="{BB962C8B-B14F-4D97-AF65-F5344CB8AC3E}">
        <p14:creationId xmlns:p14="http://schemas.microsoft.com/office/powerpoint/2010/main" val="1033752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007148-882C-BC7C-4D6C-C005376D8DA0}"/>
              </a:ext>
            </a:extLst>
          </p:cNvPr>
          <p:cNvSpPr>
            <a:spLocks noGrp="1"/>
          </p:cNvSpPr>
          <p:nvPr>
            <p:ph type="title"/>
          </p:nvPr>
        </p:nvSpPr>
        <p:spPr>
          <a:xfrm>
            <a:off x="793662" y="386930"/>
            <a:ext cx="10066122" cy="1298448"/>
          </a:xfrm>
        </p:spPr>
        <p:txBody>
          <a:bodyPr anchor="b">
            <a:normAutofit/>
          </a:bodyPr>
          <a:lstStyle/>
          <a:p>
            <a:r>
              <a:rPr lang="hr-HR" sz="4800" dirty="0">
                <a:latin typeface="Aptos" panose="020B0004020202020204" pitchFamily="34" charset="0"/>
              </a:rPr>
              <a:t>Uvod u fotonaponske elektrane</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49312F-2E55-F9F0-6FCA-5110C606DCB0}"/>
              </a:ext>
            </a:extLst>
          </p:cNvPr>
          <p:cNvSpPr>
            <a:spLocks noGrp="1"/>
          </p:cNvSpPr>
          <p:nvPr>
            <p:ph idx="1"/>
          </p:nvPr>
        </p:nvSpPr>
        <p:spPr>
          <a:xfrm>
            <a:off x="793662" y="2239051"/>
            <a:ext cx="5499142" cy="3639450"/>
          </a:xfrm>
        </p:spPr>
        <p:txBody>
          <a:bodyPr anchor="ctr">
            <a:normAutofit/>
          </a:bodyPr>
          <a:lstStyle/>
          <a:p>
            <a:pPr algn="just"/>
            <a:r>
              <a:rPr lang="hr-HR" sz="2000" dirty="0">
                <a:latin typeface="Aptos" panose="020B0004020202020204" pitchFamily="34" charset="0"/>
              </a:rPr>
              <a:t>Fotonaponske elektrane predstavljaju sustave koji pretvaraju sunčevu energiju u električnu energiju, s glavnom karakteristikom mrežnog povezivanja, omogućujući direktno korištenje proizvedene energije ili njezino predavanje u elektroenergetsku mrežu. Ključne komponente uključuju sunčane članke koji su povezani u fotonaponske ploče, pretvarače, baterije za pohranu energije, regulatore punjenja i druge sigurnosne uređaje.</a:t>
            </a:r>
          </a:p>
        </p:txBody>
      </p:sp>
      <p:pic>
        <p:nvPicPr>
          <p:cNvPr id="5" name="Picture 4" descr="A house with solar panels on the roof&#10;&#10;Description automatically generated">
            <a:extLst>
              <a:ext uri="{FF2B5EF4-FFF2-40B4-BE49-F238E27FC236}">
                <a16:creationId xmlns:a16="http://schemas.microsoft.com/office/drawing/2014/main" id="{CE3CE2B2-30EA-89FC-67B9-7E785DB0B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782" y="2514596"/>
            <a:ext cx="4805580" cy="3363905"/>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31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BBFE1-508C-697A-360A-DEFCD1A04146}"/>
              </a:ext>
            </a:extLst>
          </p:cNvPr>
          <p:cNvSpPr>
            <a:spLocks noGrp="1"/>
          </p:cNvSpPr>
          <p:nvPr>
            <p:ph type="title"/>
          </p:nvPr>
        </p:nvSpPr>
        <p:spPr>
          <a:xfrm>
            <a:off x="1043631" y="873940"/>
            <a:ext cx="5052369" cy="1035781"/>
          </a:xfrm>
        </p:spPr>
        <p:txBody>
          <a:bodyPr anchor="ctr">
            <a:normAutofit/>
          </a:bodyPr>
          <a:lstStyle/>
          <a:p>
            <a:r>
              <a:rPr lang="hr-HR" sz="3300" dirty="0">
                <a:latin typeface="Aptos" panose="020B0004020202020204" pitchFamily="34" charset="0"/>
              </a:rPr>
              <a:t>Osnove fotonaponskih elektrana</a:t>
            </a:r>
          </a:p>
        </p:txBody>
      </p:sp>
      <p:sp>
        <p:nvSpPr>
          <p:cNvPr id="3" name="Content Placeholder 2">
            <a:extLst>
              <a:ext uri="{FF2B5EF4-FFF2-40B4-BE49-F238E27FC236}">
                <a16:creationId xmlns:a16="http://schemas.microsoft.com/office/drawing/2014/main" id="{4A1FAAB2-0F3E-255C-0F5F-F59D69FD2E24}"/>
              </a:ext>
            </a:extLst>
          </p:cNvPr>
          <p:cNvSpPr>
            <a:spLocks noGrp="1"/>
          </p:cNvSpPr>
          <p:nvPr>
            <p:ph idx="1"/>
          </p:nvPr>
        </p:nvSpPr>
        <p:spPr>
          <a:xfrm>
            <a:off x="463692" y="2118028"/>
            <a:ext cx="5885585" cy="3677123"/>
          </a:xfrm>
        </p:spPr>
        <p:txBody>
          <a:bodyPr anchor="ctr">
            <a:normAutofit/>
          </a:bodyPr>
          <a:lstStyle/>
          <a:p>
            <a:pPr algn="just"/>
            <a:r>
              <a:rPr lang="hr-HR" sz="2000" dirty="0">
                <a:latin typeface="Aptos" panose="020B0004020202020204" pitchFamily="34" charset="0"/>
              </a:rPr>
              <a:t>Fotonaponski efekt omogućuje solarnim člancima da pretvore sunčevu svjetlost u električnu energiju putem oslobađanja elektrona unutar materijala članka. Kroz spojene solarne članake, generirana električna energija se prikuplja i prenosi kroz fotonaponski sustav. Pretvarač zatim konvertira istosmjernu struju u izmjeničnu struju, pogodnu za korištenje u električnim uređajima i mrežama.</a:t>
            </a: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all with shelves and lights&#10;&#10;Description automatically generated with medium confidence">
            <a:extLst>
              <a:ext uri="{FF2B5EF4-FFF2-40B4-BE49-F238E27FC236}">
                <a16:creationId xmlns:a16="http://schemas.microsoft.com/office/drawing/2014/main" id="{E114FFAC-BE5D-4176-9820-BFE732BFF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216" y="1307574"/>
            <a:ext cx="4223252" cy="4195096"/>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368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1F148-7234-B52A-A143-1335BC58ABE1}"/>
              </a:ext>
            </a:extLst>
          </p:cNvPr>
          <p:cNvSpPr>
            <a:spLocks noGrp="1"/>
          </p:cNvSpPr>
          <p:nvPr>
            <p:ph type="title"/>
          </p:nvPr>
        </p:nvSpPr>
        <p:spPr>
          <a:xfrm>
            <a:off x="793662" y="386930"/>
            <a:ext cx="10066122" cy="1298448"/>
          </a:xfrm>
        </p:spPr>
        <p:txBody>
          <a:bodyPr anchor="b">
            <a:normAutofit/>
          </a:bodyPr>
          <a:lstStyle/>
          <a:p>
            <a:r>
              <a:rPr lang="hr-HR" sz="4800" dirty="0">
                <a:latin typeface="Aptos" panose="020B0004020202020204" pitchFamily="34" charset="0"/>
              </a:rPr>
              <a:t>Osnove fotonaponskih elektrana</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95F494-D222-5767-4AA5-80F5E14D7DCC}"/>
              </a:ext>
            </a:extLst>
          </p:cNvPr>
          <p:cNvSpPr>
            <a:spLocks noGrp="1"/>
          </p:cNvSpPr>
          <p:nvPr>
            <p:ph idx="1"/>
          </p:nvPr>
        </p:nvSpPr>
        <p:spPr>
          <a:xfrm>
            <a:off x="447512" y="2161748"/>
            <a:ext cx="5066365" cy="3639450"/>
          </a:xfrm>
        </p:spPr>
        <p:txBody>
          <a:bodyPr anchor="ctr">
            <a:normAutofit/>
          </a:bodyPr>
          <a:lstStyle/>
          <a:p>
            <a:pPr algn="just"/>
            <a:r>
              <a:rPr lang="hr-HR" sz="2000" dirty="0">
                <a:latin typeface="Aptos" panose="020B0004020202020204" pitchFamily="34" charset="0"/>
              </a:rPr>
              <a:t>Osnovni elementi fotonaponskih sustava su solarni paneli koji pretvaraju sunčevu svjetlost u električnu energiju, inverteri koji pretvaraju istosmjernu struju u izmjeničnu struju i baterije koje služe za pohranu viška proizvedene električne energije.</a:t>
            </a:r>
          </a:p>
          <a:p>
            <a:endParaRPr lang="hr-HR" sz="2000" dirty="0"/>
          </a:p>
        </p:txBody>
      </p:sp>
      <p:pic>
        <p:nvPicPr>
          <p:cNvPr id="5" name="Picture 4" descr="Solar panels and a house&#10;&#10;Description automatically generated">
            <a:extLst>
              <a:ext uri="{FF2B5EF4-FFF2-40B4-BE49-F238E27FC236}">
                <a16:creationId xmlns:a16="http://schemas.microsoft.com/office/drawing/2014/main" id="{778B0453-6A72-D63C-0CF7-057E46AB6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214" y="2203079"/>
            <a:ext cx="5430213" cy="3556789"/>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417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2FF83-7087-6999-F963-A6F0F6C004FF}"/>
              </a:ext>
            </a:extLst>
          </p:cNvPr>
          <p:cNvSpPr>
            <a:spLocks noGrp="1"/>
          </p:cNvSpPr>
          <p:nvPr>
            <p:ph type="title"/>
          </p:nvPr>
        </p:nvSpPr>
        <p:spPr>
          <a:xfrm>
            <a:off x="645064" y="525982"/>
            <a:ext cx="4282983" cy="1200361"/>
          </a:xfrm>
        </p:spPr>
        <p:txBody>
          <a:bodyPr anchor="b">
            <a:normAutofit/>
          </a:bodyPr>
          <a:lstStyle/>
          <a:p>
            <a:r>
              <a:rPr lang="hr-HR" sz="3100">
                <a:latin typeface="Aptos" panose="020B0004020202020204" pitchFamily="34" charset="0"/>
              </a:rPr>
              <a:t>Fotonaponske elektrane na krovovima</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519C58-42A3-1881-57DD-661B61ACEB69}"/>
              </a:ext>
            </a:extLst>
          </p:cNvPr>
          <p:cNvSpPr>
            <a:spLocks noGrp="1"/>
          </p:cNvSpPr>
          <p:nvPr>
            <p:ph idx="1"/>
          </p:nvPr>
        </p:nvSpPr>
        <p:spPr>
          <a:xfrm>
            <a:off x="20625" y="1556592"/>
            <a:ext cx="5530695" cy="3511943"/>
          </a:xfrm>
        </p:spPr>
        <p:txBody>
          <a:bodyPr anchor="ctr">
            <a:normAutofit/>
          </a:bodyPr>
          <a:lstStyle/>
          <a:p>
            <a:pPr algn="just"/>
            <a:r>
              <a:rPr lang="hr-HR" sz="1900" dirty="0">
                <a:latin typeface="Aptos" panose="020B0004020202020204" pitchFamily="34" charset="0"/>
              </a:rPr>
              <a:t>Fotonaponske elektrane na krovovima su sustavi solarnih panela instalirani na krovovima zgrada ili kuća. Oni koriste dostupni prostor na krovovima za proizvodnju električne energije, čime smanjuju potrebu za električnom energijom iz javne mreže i pružaju dodatnu ekonomsku korist vlasnicima objekata.</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olar panels on a roof&#10;&#10;Description automatically generated">
            <a:extLst>
              <a:ext uri="{FF2B5EF4-FFF2-40B4-BE49-F238E27FC236}">
                <a16:creationId xmlns:a16="http://schemas.microsoft.com/office/drawing/2014/main" id="{BC6D0CD7-EA3A-972E-A913-0553704FB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738" y="1434214"/>
            <a:ext cx="5628018" cy="3756701"/>
          </a:xfrm>
          <a:prstGeom prst="rect">
            <a:avLst/>
          </a:prstGeom>
        </p:spPr>
      </p:pic>
    </p:spTree>
    <p:extLst>
      <p:ext uri="{BB962C8B-B14F-4D97-AF65-F5344CB8AC3E}">
        <p14:creationId xmlns:p14="http://schemas.microsoft.com/office/powerpoint/2010/main" val="1851142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B5B56F-D235-DA86-FE81-B27CE03A4A66}"/>
              </a:ext>
            </a:extLst>
          </p:cNvPr>
          <p:cNvSpPr>
            <a:spLocks noGrp="1"/>
          </p:cNvSpPr>
          <p:nvPr>
            <p:ph type="title"/>
          </p:nvPr>
        </p:nvSpPr>
        <p:spPr>
          <a:xfrm>
            <a:off x="793662" y="386930"/>
            <a:ext cx="10066122" cy="1298448"/>
          </a:xfrm>
        </p:spPr>
        <p:txBody>
          <a:bodyPr anchor="b">
            <a:normAutofit/>
          </a:bodyPr>
          <a:lstStyle/>
          <a:p>
            <a:r>
              <a:rPr lang="hr-HR" sz="4800" dirty="0">
                <a:latin typeface="Aptos" panose="020B0004020202020204" pitchFamily="34" charset="0"/>
              </a:rPr>
              <a:t>Fotonaponske elektrane na tlu</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5092E4-E885-E13F-6091-646FBE4C5BF0}"/>
              </a:ext>
            </a:extLst>
          </p:cNvPr>
          <p:cNvSpPr>
            <a:spLocks noGrp="1"/>
          </p:cNvSpPr>
          <p:nvPr>
            <p:ph idx="1"/>
          </p:nvPr>
        </p:nvSpPr>
        <p:spPr>
          <a:xfrm>
            <a:off x="125313" y="2072308"/>
            <a:ext cx="5626882" cy="3639450"/>
          </a:xfrm>
        </p:spPr>
        <p:txBody>
          <a:bodyPr anchor="ctr">
            <a:normAutofit/>
          </a:bodyPr>
          <a:lstStyle/>
          <a:p>
            <a:pPr algn="just"/>
            <a:r>
              <a:rPr lang="hr-HR" sz="2000" dirty="0">
                <a:latin typeface="Aptos" panose="020B0004020202020204" pitchFamily="34" charset="0"/>
              </a:rPr>
              <a:t>Fotonaponske elektrane na tlu su veće instalacije solarnih panela koje se postavljaju na zemlji, obično na ruralnim ili neiskorištenim površinama. Ove elektrane imaju veći kapacitet proizvodnje električne energije u usporedbi s onima na krovovima, te se često koriste za opskrbu električnom energijom većih zajednica ili industrijskih postrojenja.</a:t>
            </a:r>
          </a:p>
        </p:txBody>
      </p:sp>
      <p:pic>
        <p:nvPicPr>
          <p:cNvPr id="5" name="Picture 4" descr="A solar panels in a field&#10;&#10;Description automatically generated">
            <a:extLst>
              <a:ext uri="{FF2B5EF4-FFF2-40B4-BE49-F238E27FC236}">
                <a16:creationId xmlns:a16="http://schemas.microsoft.com/office/drawing/2014/main" id="{D771ADEE-124B-4A6A-D1DC-E47DF9A56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783418"/>
            <a:ext cx="5150277" cy="3115917"/>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848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408BE-0443-5ECA-9423-64473B26B201}"/>
              </a:ext>
            </a:extLst>
          </p:cNvPr>
          <p:cNvSpPr>
            <a:spLocks noGrp="1"/>
          </p:cNvSpPr>
          <p:nvPr>
            <p:ph type="title"/>
          </p:nvPr>
        </p:nvSpPr>
        <p:spPr>
          <a:xfrm>
            <a:off x="1043631" y="809898"/>
            <a:ext cx="9942716" cy="1554480"/>
          </a:xfrm>
        </p:spPr>
        <p:txBody>
          <a:bodyPr anchor="ctr">
            <a:normAutofit/>
          </a:bodyPr>
          <a:lstStyle/>
          <a:p>
            <a:r>
              <a:rPr lang="hr-HR" sz="4800" dirty="0">
                <a:latin typeface="Aptos" panose="020B0004020202020204" pitchFamily="34" charset="0"/>
              </a:rPr>
              <a:t>Prijenosne fotonaponske elektrane</a:t>
            </a:r>
          </a:p>
        </p:txBody>
      </p:sp>
      <p:sp>
        <p:nvSpPr>
          <p:cNvPr id="3" name="Content Placeholder 2">
            <a:extLst>
              <a:ext uri="{FF2B5EF4-FFF2-40B4-BE49-F238E27FC236}">
                <a16:creationId xmlns:a16="http://schemas.microsoft.com/office/drawing/2014/main" id="{63522F39-BBDF-E446-211A-CB99125641B2}"/>
              </a:ext>
            </a:extLst>
          </p:cNvPr>
          <p:cNvSpPr>
            <a:spLocks noGrp="1"/>
          </p:cNvSpPr>
          <p:nvPr>
            <p:ph idx="1"/>
          </p:nvPr>
        </p:nvSpPr>
        <p:spPr>
          <a:xfrm>
            <a:off x="1043631" y="2242224"/>
            <a:ext cx="9941319" cy="3124658"/>
          </a:xfrm>
        </p:spPr>
        <p:txBody>
          <a:bodyPr anchor="ctr">
            <a:normAutofit/>
          </a:bodyPr>
          <a:lstStyle/>
          <a:p>
            <a:r>
              <a:rPr lang="hr-HR" sz="2400" dirty="0">
                <a:latin typeface="Aptos" panose="020B0004020202020204" pitchFamily="34" charset="0"/>
              </a:rPr>
              <a:t>Prijenosne fotonaponske elektrane su mobilni sustavi solarnih panela koji se mogu brzo postaviti i premjestiti na različite lokacije prema potrebi. Ovi sustavi su korisni za privremene ili hitne situacije gdje je potrebno osigurati električnu energiju, poput izvanmrežnih događaja ili izvanrednih situacija poput prirodnih katastrofa.</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429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nline Media 3" title="How do solar panels work? - Richard Komp">
            <a:hlinkClick r:id="" action="ppaction://media"/>
            <a:extLst>
              <a:ext uri="{FF2B5EF4-FFF2-40B4-BE49-F238E27FC236}">
                <a16:creationId xmlns:a16="http://schemas.microsoft.com/office/drawing/2014/main" id="{E01DABBF-DFC5-B1B5-5F69-27626B055571}"/>
              </a:ext>
            </a:extLst>
          </p:cNvPr>
          <p:cNvPicPr>
            <a:picLocks noGrp="1" noRot="1" noChangeAspect="1"/>
          </p:cNvPicPr>
          <p:nvPr>
            <p:ph idx="1"/>
            <a:videoFile r:link="rId1"/>
          </p:nvPr>
        </p:nvPicPr>
        <p:blipFill>
          <a:blip r:embed="rId3"/>
          <a:stretch>
            <a:fillRect/>
          </a:stretch>
        </p:blipFill>
        <p:spPr>
          <a:xfrm>
            <a:off x="1165852" y="643466"/>
            <a:ext cx="9860295" cy="5571067"/>
          </a:xfrm>
          <a:prstGeom prst="rect">
            <a:avLst/>
          </a:prstGeom>
        </p:spPr>
      </p:pic>
    </p:spTree>
    <p:extLst>
      <p:ext uri="{BB962C8B-B14F-4D97-AF65-F5344CB8AC3E}">
        <p14:creationId xmlns:p14="http://schemas.microsoft.com/office/powerpoint/2010/main" val="3972142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1E5A4-1B5B-2F6E-7389-19BC4CFC4B11}"/>
              </a:ext>
            </a:extLst>
          </p:cNvPr>
          <p:cNvSpPr>
            <a:spLocks noGrp="1"/>
          </p:cNvSpPr>
          <p:nvPr>
            <p:ph type="title"/>
          </p:nvPr>
        </p:nvSpPr>
        <p:spPr>
          <a:xfrm>
            <a:off x="793662" y="386930"/>
            <a:ext cx="10066122" cy="1298448"/>
          </a:xfrm>
        </p:spPr>
        <p:txBody>
          <a:bodyPr anchor="b">
            <a:normAutofit/>
          </a:bodyPr>
          <a:lstStyle/>
          <a:p>
            <a:r>
              <a:rPr lang="hr-HR" dirty="0">
                <a:latin typeface="Aptos" panose="020B0004020202020204" pitchFamily="34" charset="0"/>
              </a:rPr>
              <a:t>Ekološki utjecaji fotonaponskih elektrana</a:t>
            </a:r>
          </a:p>
        </p:txBody>
      </p:sp>
      <p:sp>
        <p:nvSpPr>
          <p:cNvPr id="39" name="Rectangle 3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238104-2A5C-4E45-B249-AEB5CE849E57}"/>
              </a:ext>
            </a:extLst>
          </p:cNvPr>
          <p:cNvSpPr>
            <a:spLocks noGrp="1"/>
          </p:cNvSpPr>
          <p:nvPr>
            <p:ph idx="1"/>
          </p:nvPr>
        </p:nvSpPr>
        <p:spPr>
          <a:xfrm>
            <a:off x="325235" y="2203079"/>
            <a:ext cx="5261063" cy="3639450"/>
          </a:xfrm>
        </p:spPr>
        <p:txBody>
          <a:bodyPr anchor="ctr">
            <a:normAutofit/>
          </a:bodyPr>
          <a:lstStyle/>
          <a:p>
            <a:pPr algn="just"/>
            <a:r>
              <a:rPr lang="hr-HR" sz="2000" dirty="0">
                <a:latin typeface="Aptos" panose="020B0004020202020204" pitchFamily="34" charset="0"/>
              </a:rPr>
              <a:t>Korištenje fotonaponskih sustava doprinosi smanjenju emisija stakleničkih plinova, što je ključno za borbu protiv klimatskih promjena. Međutim, postoji potreba za pažljivim planiranjem kako bi se minimizirali potencijalni negativni utjecaji na okoliš, uključujući promjene u krajoliku, upravljanje resursima i mogući ekološki otisak proizvodnje i zbrinjavanja solarnih panela.</a:t>
            </a:r>
          </a:p>
        </p:txBody>
      </p:sp>
      <p:pic>
        <p:nvPicPr>
          <p:cNvPr id="5" name="Picture 4" descr="A person and person riding bikes next to solar panels and wind turbines">
            <a:extLst>
              <a:ext uri="{FF2B5EF4-FFF2-40B4-BE49-F238E27FC236}">
                <a16:creationId xmlns:a16="http://schemas.microsoft.com/office/drawing/2014/main" id="{4CCE5E12-AB26-791B-E15D-B80249242064}"/>
              </a:ext>
            </a:extLst>
          </p:cNvPr>
          <p:cNvPicPr>
            <a:picLocks noChangeAspect="1"/>
          </p:cNvPicPr>
          <p:nvPr/>
        </p:nvPicPr>
        <p:blipFill rotWithShape="1">
          <a:blip r:embed="rId2">
            <a:extLst>
              <a:ext uri="{28A0092B-C50C-407E-A947-70E740481C1C}">
                <a14:useLocalDpi xmlns:a14="http://schemas.microsoft.com/office/drawing/2010/main" val="0"/>
              </a:ext>
            </a:extLst>
          </a:blip>
          <a:srcRect l="2820" r="4623"/>
          <a:stretch/>
        </p:blipFill>
        <p:spPr>
          <a:xfrm>
            <a:off x="5911532" y="2484255"/>
            <a:ext cx="5150277" cy="3714244"/>
          </a:xfrm>
          <a:prstGeom prst="rect">
            <a:avLst/>
          </a:prstGeom>
        </p:spPr>
      </p:pic>
      <p:sp>
        <p:nvSpPr>
          <p:cNvPr id="43" name="Rectangle 4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317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576</Words>
  <Application>Microsoft Office PowerPoint</Application>
  <PresentationFormat>Widescreen</PresentationFormat>
  <Paragraphs>22</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Calibri Light</vt:lpstr>
      <vt:lpstr>Office Theme</vt:lpstr>
      <vt:lpstr>Fotonaponske elektrane</vt:lpstr>
      <vt:lpstr>Uvod u fotonaponske elektrane</vt:lpstr>
      <vt:lpstr>Osnove fotonaponskih elektrana</vt:lpstr>
      <vt:lpstr>Osnove fotonaponskih elektrana</vt:lpstr>
      <vt:lpstr>Fotonaponske elektrane na krovovima</vt:lpstr>
      <vt:lpstr>Fotonaponske elektrane na tlu</vt:lpstr>
      <vt:lpstr>Prijenosne fotonaponske elektrane</vt:lpstr>
      <vt:lpstr>PowerPoint Presentation</vt:lpstr>
      <vt:lpstr>Ekološki utjecaji fotonaponskih elektrana</vt:lpstr>
      <vt:lpstr>Financijski aspekti fotonaponskih elektrana</vt:lpstr>
      <vt:lpstr>Lokalni i globalni primjeri fotonaponskih postrojenja</vt:lpstr>
      <vt:lpstr>Tehnološki napredak u fotonaponskim elektranama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Fotonaponske elektrane</dc:title>
  <dc:creator>Bruno Lenđer</dc:creator>
  <cp:lastModifiedBy>Bruno Lenđer</cp:lastModifiedBy>
  <cp:revision>1</cp:revision>
  <dcterms:created xsi:type="dcterms:W3CDTF">2024-04-24T15:56:35Z</dcterms:created>
  <dcterms:modified xsi:type="dcterms:W3CDTF">2024-04-24T17:41:48Z</dcterms:modified>
</cp:coreProperties>
</file>