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60" r:id="rId4"/>
    <p:sldId id="258" r:id="rId5"/>
    <p:sldId id="259" r:id="rId6"/>
    <p:sldId id="261" r:id="rId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966EFA-FE01-4E1C-BB0F-E1CD28807959}" v="1" dt="2024-02-27T07:30:08.706"/>
    <p1510:client id="{FF55850B-F9A3-F46E-B93E-6C54C1BAB88D}" v="1154" dt="2024-02-26T21:32:37.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tjana Dujić" userId="S::tatjana.dujic@skole.hr::a5dfd490-2e64-4c17-ba3c-25ff8311513c" providerId="AD" clId="Web-{74966EFA-FE01-4E1C-BB0F-E1CD28807959}"/>
    <pc:docChg chg="delSld">
      <pc:chgData name="Tatjana Dujić" userId="S::tatjana.dujic@skole.hr::a5dfd490-2e64-4c17-ba3c-25ff8311513c" providerId="AD" clId="Web-{74966EFA-FE01-4E1C-BB0F-E1CD28807959}" dt="2024-02-27T07:30:08.706" v="0"/>
      <pc:docMkLst>
        <pc:docMk/>
      </pc:docMkLst>
      <pc:sldChg chg="del">
        <pc:chgData name="Tatjana Dujić" userId="S::tatjana.dujic@skole.hr::a5dfd490-2e64-4c17-ba3c-25ff8311513c" providerId="AD" clId="Web-{74966EFA-FE01-4E1C-BB0F-E1CD28807959}" dt="2024-02-27T07:30:08.706" v="0"/>
        <pc:sldMkLst>
          <pc:docMk/>
          <pc:sldMk cId="40936490"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2/26/2024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41262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2/26/2024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2192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2/26/2024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86906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2/26/2024</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15241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2/26/2024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8210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2/26/2024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8326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2/26/2024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035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2/26/2024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9632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2/26/2024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9499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2/26/2024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79596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2/26/2024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2684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2/26/2024</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61823442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88" r:id="rId8"/>
    <p:sldLayoutId id="2147483689" r:id="rId9"/>
    <p:sldLayoutId id="2147483690" r:id="rId10"/>
    <p:sldLayoutId id="2147483698"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E61FBD7-E37C-4B38-BE44-A6D4978D7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34F8020C-60BB-4357-8207-13221A99A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392BFCFE-FD78-4EDF-BEFE-CC444DC5F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 name="Rectangle 15">
            <a:extLst>
              <a:ext uri="{FF2B5EF4-FFF2-40B4-BE49-F238E27FC236}">
                <a16:creationId xmlns:a16="http://schemas.microsoft.com/office/drawing/2014/main" id="{3A02D46F-C48E-4461-A19B-D244194F5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0"/>
            <a:ext cx="12191999" cy="6858000"/>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5AA6453C-5851-46D8-A790-031DA34DB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457" y="739600"/>
            <a:ext cx="10768226" cy="53909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p:cNvSpPr>
            <a:spLocks noGrp="1"/>
          </p:cNvSpPr>
          <p:nvPr>
            <p:ph type="ctrTitle"/>
          </p:nvPr>
        </p:nvSpPr>
        <p:spPr>
          <a:xfrm>
            <a:off x="5638800" y="1066800"/>
            <a:ext cx="5367527" cy="2833528"/>
          </a:xfrm>
        </p:spPr>
        <p:txBody>
          <a:bodyPr anchor="b">
            <a:normAutofit/>
          </a:bodyPr>
          <a:lstStyle/>
          <a:p>
            <a:pPr algn="l"/>
            <a:r>
              <a:rPr lang="hr-HR" dirty="0">
                <a:solidFill>
                  <a:schemeClr val="tx2"/>
                </a:solidFill>
              </a:rPr>
              <a:t>Deklaracija o nazivu i položaju hrvatskog književnog jezika</a:t>
            </a:r>
          </a:p>
        </p:txBody>
      </p:sp>
      <p:sp>
        <p:nvSpPr>
          <p:cNvPr id="3" name="Podnaslov 2"/>
          <p:cNvSpPr>
            <a:spLocks noGrp="1"/>
          </p:cNvSpPr>
          <p:nvPr>
            <p:ph type="subTitle" idx="1"/>
          </p:nvPr>
        </p:nvSpPr>
        <p:spPr>
          <a:xfrm>
            <a:off x="5638800" y="4074784"/>
            <a:ext cx="5367526" cy="1640216"/>
          </a:xfrm>
        </p:spPr>
        <p:txBody>
          <a:bodyPr anchor="t">
            <a:normAutofit/>
          </a:bodyPr>
          <a:lstStyle/>
          <a:p>
            <a:pPr algn="l"/>
            <a:r>
              <a:rPr lang="hr-HR" sz="2200" dirty="0">
                <a:solidFill>
                  <a:schemeClr val="tx2"/>
                </a:solidFill>
              </a:rPr>
              <a:t>Viktor </a:t>
            </a:r>
            <a:r>
              <a:rPr lang="hr-HR" sz="2200" dirty="0" err="1">
                <a:solidFill>
                  <a:schemeClr val="tx2"/>
                </a:solidFill>
              </a:rPr>
              <a:t>Cerančević</a:t>
            </a:r>
          </a:p>
        </p:txBody>
      </p:sp>
      <p:pic>
        <p:nvPicPr>
          <p:cNvPr id="5" name="Slika 4" descr="Deklaracija o nazivu i položaju hrvatskog književnog jezika (1967.) |  Povijest.hr">
            <a:extLst>
              <a:ext uri="{FF2B5EF4-FFF2-40B4-BE49-F238E27FC236}">
                <a16:creationId xmlns:a16="http://schemas.microsoft.com/office/drawing/2014/main" id="{F7785D9F-1911-E074-0EC4-0A513EC4097D}"/>
              </a:ext>
            </a:extLst>
          </p:cNvPr>
          <p:cNvPicPr>
            <a:picLocks noChangeAspect="1"/>
          </p:cNvPicPr>
          <p:nvPr/>
        </p:nvPicPr>
        <p:blipFill>
          <a:blip r:embed="rId3"/>
          <a:stretch>
            <a:fillRect/>
          </a:stretch>
        </p:blipFill>
        <p:spPr>
          <a:xfrm>
            <a:off x="1066800" y="2176154"/>
            <a:ext cx="4209625" cy="2578395"/>
          </a:xfrm>
          <a:prstGeom prst="rect">
            <a:avLst/>
          </a:prstGeom>
        </p:spPr>
      </p:pic>
    </p:spTree>
    <p:extLst>
      <p:ext uri="{BB962C8B-B14F-4D97-AF65-F5344CB8AC3E}">
        <p14:creationId xmlns:p14="http://schemas.microsoft.com/office/powerpoint/2010/main" val="41471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027CAEDE-D92D-4745-8749-71019415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0C96CB6-3880-40E6-A4BF-F64E7D1E42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blipFill dpi="0" rotWithShape="1">
            <a:blip r:embed="rId2">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slov 1">
            <a:extLst>
              <a:ext uri="{FF2B5EF4-FFF2-40B4-BE49-F238E27FC236}">
                <a16:creationId xmlns:a16="http://schemas.microsoft.com/office/drawing/2014/main" id="{D6A1C171-A40B-3ACA-D562-24EDAF0F72A9}"/>
              </a:ext>
            </a:extLst>
          </p:cNvPr>
          <p:cNvSpPr>
            <a:spLocks noGrp="1"/>
          </p:cNvSpPr>
          <p:nvPr>
            <p:ph type="title"/>
          </p:nvPr>
        </p:nvSpPr>
        <p:spPr>
          <a:xfrm>
            <a:off x="838201" y="559813"/>
            <a:ext cx="4876800" cy="5577934"/>
          </a:xfrm>
        </p:spPr>
        <p:txBody>
          <a:bodyPr>
            <a:normAutofit/>
          </a:bodyPr>
          <a:lstStyle/>
          <a:p>
            <a:r>
              <a:rPr lang="hr-HR" dirty="0"/>
              <a:t>Uvod</a:t>
            </a:r>
          </a:p>
        </p:txBody>
      </p:sp>
      <p:sp>
        <p:nvSpPr>
          <p:cNvPr id="3" name="Rezervirano mjesto sadržaja 2">
            <a:extLst>
              <a:ext uri="{FF2B5EF4-FFF2-40B4-BE49-F238E27FC236}">
                <a16:creationId xmlns:a16="http://schemas.microsoft.com/office/drawing/2014/main" id="{26DB9CEF-6EC4-4BD4-5EDA-1C38DFB4D545}"/>
              </a:ext>
            </a:extLst>
          </p:cNvPr>
          <p:cNvSpPr>
            <a:spLocks noGrp="1"/>
          </p:cNvSpPr>
          <p:nvPr>
            <p:ph idx="1"/>
          </p:nvPr>
        </p:nvSpPr>
        <p:spPr>
          <a:xfrm>
            <a:off x="6705600" y="559813"/>
            <a:ext cx="4467677" cy="5553275"/>
          </a:xfrm>
        </p:spPr>
        <p:txBody>
          <a:bodyPr vert="horz" lIns="91440" tIns="45720" rIns="91440" bIns="45720" rtlCol="0" anchor="t">
            <a:normAutofit/>
          </a:bodyPr>
          <a:lstStyle/>
          <a:p>
            <a:r>
              <a:rPr lang="hr-HR" sz="1600" dirty="0">
                <a:solidFill>
                  <a:srgbClr val="515151"/>
                </a:solidFill>
                <a:ea typeface="+mn-lt"/>
                <a:cs typeface="+mn-lt"/>
              </a:rPr>
              <a:t>Hrvatski jezikoslovci nezadovoljni Novosadskim dogovorom, kojim se hrvatski jezik nazivao hrvatskosrpskim, objavili su u </a:t>
            </a:r>
            <a:r>
              <a:rPr lang="hr-HR" sz="1600" i="1" dirty="0">
                <a:solidFill>
                  <a:srgbClr val="515151"/>
                </a:solidFill>
                <a:ea typeface="+mn-lt"/>
                <a:cs typeface="+mn-lt"/>
              </a:rPr>
              <a:t>Telegramu</a:t>
            </a:r>
            <a:r>
              <a:rPr lang="hr-HR" sz="1600" dirty="0">
                <a:solidFill>
                  <a:srgbClr val="515151"/>
                </a:solidFill>
                <a:ea typeface="+mn-lt"/>
                <a:cs typeface="+mn-lt"/>
              </a:rPr>
              <a:t>, jugoslavenskim novinama za društvena i kulturna pitanja, br. 359. 17. ožujka 1967. Deklaraciju o nazivu i položaju hrvatskog književnog jezika.</a:t>
            </a:r>
          </a:p>
          <a:p>
            <a:r>
              <a:rPr lang="hr-HR" sz="1600" dirty="0">
                <a:solidFill>
                  <a:srgbClr val="515151"/>
                </a:solidFill>
                <a:ea typeface="+mn-lt"/>
                <a:cs typeface="+mn-lt"/>
              </a:rPr>
              <a:t>U Deklaraciji, koju je potpisalo 18 kulturnih i znanstvenih ustanova u Hrvatskoj, iznijeli su svoje negativne stavove o Novosadskom dogovoru. Odlučujuću ulogu u nastanku Deklaracije imala je Matica hrvatska. Objavljivanje teksta Deklaracije izazvalo je oštru reakciju komunističkih vlasti, a mnogi njezini potpisnici bili su sankcionirani i onemogućivani u svojemu radu.</a:t>
            </a:r>
            <a:endParaRPr lang="hr-HR" sz="1600" dirty="0">
              <a:solidFill>
                <a:srgbClr val="515151"/>
              </a:solidFill>
            </a:endParaRPr>
          </a:p>
        </p:txBody>
      </p:sp>
    </p:spTree>
    <p:extLst>
      <p:ext uri="{BB962C8B-B14F-4D97-AF65-F5344CB8AC3E}">
        <p14:creationId xmlns:p14="http://schemas.microsoft.com/office/powerpoint/2010/main" val="118313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BB8B807-F4FF-EF94-A82E-BB8E8988E9A4}"/>
              </a:ext>
            </a:extLst>
          </p:cNvPr>
          <p:cNvSpPr>
            <a:spLocks noGrp="1"/>
          </p:cNvSpPr>
          <p:nvPr>
            <p:ph type="title"/>
          </p:nvPr>
        </p:nvSpPr>
        <p:spPr/>
        <p:txBody>
          <a:bodyPr/>
          <a:lstStyle/>
          <a:p>
            <a:r>
              <a:rPr lang="hr-HR" dirty="0"/>
              <a:t>Pisci Deklaracije</a:t>
            </a:r>
          </a:p>
        </p:txBody>
      </p:sp>
      <p:sp>
        <p:nvSpPr>
          <p:cNvPr id="3" name="Rezervirano mjesto sadržaja 2">
            <a:extLst>
              <a:ext uri="{FF2B5EF4-FFF2-40B4-BE49-F238E27FC236}">
                <a16:creationId xmlns:a16="http://schemas.microsoft.com/office/drawing/2014/main" id="{1BCFD338-D245-5AB4-0860-B80968D87166}"/>
              </a:ext>
            </a:extLst>
          </p:cNvPr>
          <p:cNvSpPr>
            <a:spLocks noGrp="1"/>
          </p:cNvSpPr>
          <p:nvPr>
            <p:ph idx="1"/>
          </p:nvPr>
        </p:nvSpPr>
        <p:spPr/>
        <p:txBody>
          <a:bodyPr vert="horz" lIns="91440" tIns="45720" rIns="91440" bIns="45720" rtlCol="0" anchor="t">
            <a:normAutofit/>
          </a:bodyPr>
          <a:lstStyle/>
          <a:p>
            <a:r>
              <a:rPr lang="hr-HR" dirty="0"/>
              <a:t>T</a:t>
            </a:r>
            <a:r>
              <a:rPr lang="hr-HR" sz="2400" dirty="0"/>
              <a:t>ekst </a:t>
            </a:r>
            <a:r>
              <a:rPr lang="hr-HR" sz="2400" i="1" dirty="0"/>
              <a:t>Deklaracije</a:t>
            </a:r>
            <a:r>
              <a:rPr lang="hr-HR" sz="2400" dirty="0"/>
              <a:t> napisan je u povjerenstvu Upravnog odbora Matice hrvatske, a činilo ju je sedam članova: Miroslav Brandt, Dalibor Brozović, Radoslav Katičić, Tomislav Ladan, Slavko Mihalić, Slavko </a:t>
            </a:r>
            <a:r>
              <a:rPr lang="hr-HR" sz="2400" dirty="0" err="1"/>
              <a:t>Pavešić</a:t>
            </a:r>
            <a:r>
              <a:rPr lang="hr-HR" sz="2400" dirty="0"/>
              <a:t> i Vlatko Pavletić.</a:t>
            </a:r>
          </a:p>
          <a:p>
            <a:r>
              <a:rPr lang="hr-HR" sz="2400" dirty="0"/>
              <a:t>Tekst je potpisalo 18 hrvatskih znanstvenih i kulturnih ustanova.</a:t>
            </a:r>
          </a:p>
          <a:p>
            <a:r>
              <a:rPr lang="hr-HR" sz="2400" dirty="0"/>
              <a:t>Miroslav Krleža, poznati hrvatski književnik, jedan je od značajnijih ljudi koji potpisuju </a:t>
            </a:r>
            <a:r>
              <a:rPr lang="hr-HR" sz="2400" i="1" dirty="0"/>
              <a:t>Deklaraciju</a:t>
            </a:r>
            <a:r>
              <a:rPr lang="hr-HR" sz="2400" dirty="0"/>
              <a:t>.</a:t>
            </a:r>
          </a:p>
          <a:p>
            <a:r>
              <a:rPr lang="hr-HR" sz="2400" dirty="0"/>
              <a:t>Za posljedicu potpisivanja</a:t>
            </a:r>
            <a:r>
              <a:rPr lang="hr-HR" sz="2400" i="1" dirty="0"/>
              <a:t> Deklaracije</a:t>
            </a:r>
            <a:r>
              <a:rPr lang="hr-HR" sz="2400" dirty="0"/>
              <a:t> Miroslav Krleža podnosi ostavku u CK SKH.</a:t>
            </a:r>
          </a:p>
          <a:p>
            <a:endParaRPr lang="hr-HR" sz="2400" dirty="0"/>
          </a:p>
        </p:txBody>
      </p:sp>
    </p:spTree>
    <p:extLst>
      <p:ext uri="{BB962C8B-B14F-4D97-AF65-F5344CB8AC3E}">
        <p14:creationId xmlns:p14="http://schemas.microsoft.com/office/powerpoint/2010/main" val="265845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829AE0-B5CA-BCE4-6EB8-CEB582F7B3DC}"/>
              </a:ext>
            </a:extLst>
          </p:cNvPr>
          <p:cNvSpPr>
            <a:spLocks noGrp="1"/>
          </p:cNvSpPr>
          <p:nvPr>
            <p:ph type="title"/>
          </p:nvPr>
        </p:nvSpPr>
        <p:spPr/>
        <p:txBody>
          <a:bodyPr/>
          <a:lstStyle/>
          <a:p>
            <a:r>
              <a:rPr lang="hr-HR" dirty="0"/>
              <a:t>Sadržaj</a:t>
            </a:r>
          </a:p>
        </p:txBody>
      </p:sp>
      <p:sp>
        <p:nvSpPr>
          <p:cNvPr id="3" name="Rezervirano mjesto sadržaja 2">
            <a:extLst>
              <a:ext uri="{FF2B5EF4-FFF2-40B4-BE49-F238E27FC236}">
                <a16:creationId xmlns:a16="http://schemas.microsoft.com/office/drawing/2014/main" id="{518C3D07-D356-5F24-9825-F72AA0EEF685}"/>
              </a:ext>
            </a:extLst>
          </p:cNvPr>
          <p:cNvSpPr>
            <a:spLocks noGrp="1"/>
          </p:cNvSpPr>
          <p:nvPr>
            <p:ph idx="1"/>
          </p:nvPr>
        </p:nvSpPr>
        <p:spPr/>
        <p:txBody>
          <a:bodyPr vert="horz" lIns="91440" tIns="45720" rIns="91440" bIns="45720" rtlCol="0" anchor="t">
            <a:normAutofit/>
          </a:bodyPr>
          <a:lstStyle/>
          <a:p>
            <a:r>
              <a:rPr lang="hr-HR" sz="2400" dirty="0">
                <a:solidFill>
                  <a:srgbClr val="ECECEC"/>
                </a:solidFill>
                <a:ea typeface="+mn-lt"/>
                <a:cs typeface="+mn-lt"/>
              </a:rPr>
              <a:t>U </a:t>
            </a:r>
            <a:r>
              <a:rPr lang="hr-HR" sz="2400" i="1" dirty="0">
                <a:solidFill>
                  <a:srgbClr val="ECECEC"/>
                </a:solidFill>
                <a:ea typeface="+mn-lt"/>
                <a:cs typeface="+mn-lt"/>
              </a:rPr>
              <a:t>Deklaraciji</a:t>
            </a:r>
            <a:r>
              <a:rPr lang="hr-HR" sz="2400" dirty="0">
                <a:solidFill>
                  <a:srgbClr val="ECECEC"/>
                </a:solidFill>
                <a:ea typeface="+mn-lt"/>
                <a:cs typeface="+mn-lt"/>
              </a:rPr>
              <a:t> se naglašava posebnost hrvatskog jezika kao posebnog jezika, odvojenog od srpskog i drugih jezika bivše države. Isto tako, ističe se pravo Hrvatske da sama određuje naziv svog jezika te da se on smatra zasebnim jezikom. </a:t>
            </a:r>
          </a:p>
          <a:p>
            <a:r>
              <a:rPr lang="hr-HR" sz="2400" dirty="0">
                <a:solidFill>
                  <a:srgbClr val="ECECEC"/>
                </a:solidFill>
              </a:rPr>
              <a:t>Hrvatske kulturne i znanstvene ustanove zahtijevaju da se Ustavom utvrdi javna i nedvojbena jednakost i ravnopravnost četiriju književnih jezika u SFRJ: slovenskoga, hrvatskoga, srpskoga i makedonskoga.</a:t>
            </a:r>
          </a:p>
          <a:p>
            <a:endParaRPr lang="hr-HR" sz="2400" dirty="0">
              <a:solidFill>
                <a:srgbClr val="ECECEC"/>
              </a:solidFill>
            </a:endParaRPr>
          </a:p>
          <a:p>
            <a:endParaRPr lang="hr-HR" sz="2400" dirty="0">
              <a:solidFill>
                <a:srgbClr val="ECECEC"/>
              </a:solidFill>
            </a:endParaRPr>
          </a:p>
        </p:txBody>
      </p:sp>
    </p:spTree>
    <p:extLst>
      <p:ext uri="{BB962C8B-B14F-4D97-AF65-F5344CB8AC3E}">
        <p14:creationId xmlns:p14="http://schemas.microsoft.com/office/powerpoint/2010/main" val="4426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25E33E-2885-5C3B-7B84-624C508DE577}"/>
              </a:ext>
            </a:extLst>
          </p:cNvPr>
          <p:cNvSpPr>
            <a:spLocks noGrp="1"/>
          </p:cNvSpPr>
          <p:nvPr>
            <p:ph type="title"/>
          </p:nvPr>
        </p:nvSpPr>
        <p:spPr/>
        <p:txBody>
          <a:bodyPr/>
          <a:lstStyle/>
          <a:p>
            <a:r>
              <a:rPr lang="hr-HR" dirty="0"/>
              <a:t>Reakcija izazvana Deklaracijom</a:t>
            </a:r>
          </a:p>
        </p:txBody>
      </p:sp>
      <p:sp>
        <p:nvSpPr>
          <p:cNvPr id="3" name="Rezervirano mjesto sadržaja 2">
            <a:extLst>
              <a:ext uri="{FF2B5EF4-FFF2-40B4-BE49-F238E27FC236}">
                <a16:creationId xmlns:a16="http://schemas.microsoft.com/office/drawing/2014/main" id="{40FD0136-46FC-4AD4-141D-9EDF9F369362}"/>
              </a:ext>
            </a:extLst>
          </p:cNvPr>
          <p:cNvSpPr>
            <a:spLocks noGrp="1"/>
          </p:cNvSpPr>
          <p:nvPr>
            <p:ph idx="1"/>
          </p:nvPr>
        </p:nvSpPr>
        <p:spPr/>
        <p:txBody>
          <a:bodyPr vert="horz" lIns="91440" tIns="45720" rIns="91440" bIns="45720" rtlCol="0" anchor="t">
            <a:normAutofit fontScale="92500"/>
          </a:bodyPr>
          <a:lstStyle/>
          <a:p>
            <a:r>
              <a:rPr lang="hr-HR" sz="2400" dirty="0"/>
              <a:t>Objavljivane </a:t>
            </a:r>
            <a:r>
              <a:rPr lang="hr-HR" sz="2400" i="1" dirty="0"/>
              <a:t>Deklaracije</a:t>
            </a:r>
            <a:r>
              <a:rPr lang="hr-HR" sz="2400" dirty="0"/>
              <a:t> izazvalo je negativnu reakciju hrvatskog partijskog rukovodstva, pa i samog Josipa Broza Tita.</a:t>
            </a:r>
          </a:p>
          <a:p>
            <a:r>
              <a:rPr lang="hr-HR" sz="2400" dirty="0"/>
              <a:t>"Mi, drugovi, ne živimo od gramatike, od ovog ili onog dijalekta, već od onog što stvore stvaralačke ruke naših radnih ljudi", "Važno je da se ljudi idejno razumiju, da imaju zajedničku ideju, koja će ih voditi naprijed...Oni su potajno radili pripremajući Deklaraciju i iznenada udarili u leđa. Tako se kod nas više ne može raditi. Čitava Jugoslavija je danas ogorčena zbog takvih postupaka, a u prvom redu hrvatski narod" - Josip Broz Tito.</a:t>
            </a:r>
          </a:p>
          <a:p>
            <a:r>
              <a:rPr lang="hr-HR" sz="2400" dirty="0"/>
              <a:t>Potpisnici, kao i pisci su sankcionirani od strane CK SKH i ostalih političkih tijela zbog svojeg sudjelovanja u objavi </a:t>
            </a:r>
            <a:r>
              <a:rPr lang="hr-HR" sz="2400" i="1" dirty="0"/>
              <a:t>Deklaracije</a:t>
            </a:r>
            <a:r>
              <a:rPr lang="hr-HR" sz="2400" dirty="0"/>
              <a:t>.</a:t>
            </a:r>
          </a:p>
        </p:txBody>
      </p:sp>
    </p:spTree>
    <p:extLst>
      <p:ext uri="{BB962C8B-B14F-4D97-AF65-F5344CB8AC3E}">
        <p14:creationId xmlns:p14="http://schemas.microsoft.com/office/powerpoint/2010/main" val="10146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3483C44-8E0D-C449-D8BB-D63389B88569}"/>
              </a:ext>
            </a:extLst>
          </p:cNvPr>
          <p:cNvSpPr>
            <a:spLocks noGrp="1"/>
          </p:cNvSpPr>
          <p:nvPr>
            <p:ph type="title"/>
          </p:nvPr>
        </p:nvSpPr>
        <p:spPr/>
        <p:txBody>
          <a:bodyPr/>
          <a:lstStyle/>
          <a:p>
            <a:r>
              <a:rPr lang="hr-HR" dirty="0"/>
              <a:t>Potpora Deklaraciji</a:t>
            </a:r>
          </a:p>
        </p:txBody>
      </p:sp>
      <p:sp>
        <p:nvSpPr>
          <p:cNvPr id="3" name="Rezervirano mjesto sadržaja 2">
            <a:extLst>
              <a:ext uri="{FF2B5EF4-FFF2-40B4-BE49-F238E27FC236}">
                <a16:creationId xmlns:a16="http://schemas.microsoft.com/office/drawing/2014/main" id="{EE4DDCDB-A41D-9E00-779A-AA652939A807}"/>
              </a:ext>
            </a:extLst>
          </p:cNvPr>
          <p:cNvSpPr>
            <a:spLocks noGrp="1"/>
          </p:cNvSpPr>
          <p:nvPr>
            <p:ph idx="1"/>
          </p:nvPr>
        </p:nvSpPr>
        <p:spPr/>
        <p:txBody>
          <a:bodyPr vert="horz" lIns="91440" tIns="45720" rIns="91440" bIns="45720" rtlCol="0" anchor="t">
            <a:normAutofit fontScale="92500" lnSpcReduction="10000"/>
          </a:bodyPr>
          <a:lstStyle/>
          <a:p>
            <a:r>
              <a:rPr lang="hr-HR" sz="2400" i="1" dirty="0"/>
              <a:t>Deklaracija</a:t>
            </a:r>
            <a:r>
              <a:rPr lang="hr-HR" sz="2400" dirty="0"/>
              <a:t> je dobila potporu u hrvatskoj emigraciji te se prevodi na glavne svjetske jezike.</a:t>
            </a:r>
          </a:p>
          <a:p>
            <a:r>
              <a:rPr lang="hr-HR" sz="2400" dirty="0"/>
              <a:t>Karlo </a:t>
            </a:r>
            <a:r>
              <a:rPr lang="hr-HR" sz="2400" err="1"/>
              <a:t>Mirth</a:t>
            </a:r>
            <a:r>
              <a:rPr lang="hr-HR" sz="2400" dirty="0"/>
              <a:t> preveo je tekst </a:t>
            </a:r>
            <a:r>
              <a:rPr lang="hr-HR" sz="2400" i="1" dirty="0"/>
              <a:t>Deklaracije</a:t>
            </a:r>
            <a:r>
              <a:rPr lang="hr-HR" sz="2400" dirty="0"/>
              <a:t> na engleski jezik u časopisu </a:t>
            </a:r>
            <a:r>
              <a:rPr lang="hr-HR" sz="2400" i="1" dirty="0"/>
              <a:t>Croatia Press</a:t>
            </a:r>
            <a:r>
              <a:rPr lang="hr-HR" sz="2400" dirty="0"/>
              <a:t>.</a:t>
            </a:r>
          </a:p>
          <a:p>
            <a:r>
              <a:rPr lang="hr-HR" sz="2400" dirty="0"/>
              <a:t>Hrvatska akademija Amerike objavljuje tekst iz </a:t>
            </a:r>
            <a:r>
              <a:rPr lang="hr-HR" sz="2400" i="1" dirty="0"/>
              <a:t>Croatia Pressa</a:t>
            </a:r>
            <a:r>
              <a:rPr lang="hr-HR" sz="2400" dirty="0"/>
              <a:t> u svojem časopisu </a:t>
            </a:r>
            <a:r>
              <a:rPr lang="hr-HR" sz="2400" i="1" dirty="0"/>
              <a:t>Journal </a:t>
            </a:r>
            <a:r>
              <a:rPr lang="hr-HR" sz="2400" i="1" err="1"/>
              <a:t>of</a:t>
            </a:r>
            <a:r>
              <a:rPr lang="hr-HR" sz="2400" i="1" dirty="0"/>
              <a:t> Croatian </a:t>
            </a:r>
            <a:r>
              <a:rPr lang="hr-HR" sz="2400" i="1" err="1"/>
              <a:t>Studies</a:t>
            </a:r>
            <a:r>
              <a:rPr lang="hr-HR" sz="2400" dirty="0"/>
              <a:t>.</a:t>
            </a:r>
          </a:p>
          <a:p>
            <a:r>
              <a:rPr lang="hr-HR" sz="2400" dirty="0"/>
              <a:t>30. travnja 1967. Godine objavljen je </a:t>
            </a:r>
            <a:r>
              <a:rPr lang="hr-HR" sz="2400" i="1" dirty="0"/>
              <a:t>Apel hrvatskih pisaca i autora u emigraciji</a:t>
            </a:r>
            <a:r>
              <a:rPr lang="hr-HR" sz="2400" dirty="0"/>
              <a:t>, a Apel je objavljen na hrvatskome, njemačkome i francuskome jeziku u </a:t>
            </a:r>
            <a:r>
              <a:rPr lang="hr-HR" sz="2400" i="1" dirty="0"/>
              <a:t>Hrvatskoj reviji.</a:t>
            </a:r>
          </a:p>
          <a:p>
            <a:r>
              <a:rPr lang="hr-HR" sz="2400" dirty="0"/>
              <a:t>U časopisu</a:t>
            </a:r>
            <a:r>
              <a:rPr lang="hr-HR" sz="2400" i="1" dirty="0"/>
              <a:t> </a:t>
            </a:r>
            <a:r>
              <a:rPr lang="hr-HR" sz="2400" i="1" err="1"/>
              <a:t>Studia</a:t>
            </a:r>
            <a:r>
              <a:rPr lang="hr-HR" sz="2400" i="1" dirty="0"/>
              <a:t> </a:t>
            </a:r>
            <a:r>
              <a:rPr lang="hr-HR" sz="2400" i="1" err="1"/>
              <a:t>croatica</a:t>
            </a:r>
            <a:r>
              <a:rPr lang="hr-HR" sz="2400" i="1" dirty="0"/>
              <a:t> </a:t>
            </a:r>
            <a:r>
              <a:rPr lang="hr-HR" sz="2400" dirty="0"/>
              <a:t>objavljen je prijevod</a:t>
            </a:r>
            <a:r>
              <a:rPr lang="hr-HR" sz="2400" i="1" dirty="0"/>
              <a:t> Deklaracije </a:t>
            </a:r>
            <a:r>
              <a:rPr lang="hr-HR" sz="2400" dirty="0"/>
              <a:t>na španjolski jezik.</a:t>
            </a:r>
          </a:p>
        </p:txBody>
      </p:sp>
    </p:spTree>
    <p:extLst>
      <p:ext uri="{BB962C8B-B14F-4D97-AF65-F5344CB8AC3E}">
        <p14:creationId xmlns:p14="http://schemas.microsoft.com/office/powerpoint/2010/main" val="1717170275"/>
      </p:ext>
    </p:extLst>
  </p:cSld>
  <p:clrMapOvr>
    <a:masterClrMapping/>
  </p:clrMapOvr>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Široki zaslon</PresentationFormat>
  <Paragraphs>0</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BlockprintVTI</vt:lpstr>
      <vt:lpstr>Deklaracija o nazivu i položaju hrvatskog književnog jezika</vt:lpstr>
      <vt:lpstr>Uvod</vt:lpstr>
      <vt:lpstr>Pisci Deklaracije</vt:lpstr>
      <vt:lpstr>Sadržaj</vt:lpstr>
      <vt:lpstr>Reakcija izazvana Deklaracijom</vt:lpstr>
      <vt:lpstr>Potpora Deklaraciji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
  <cp:lastModifiedBy/>
  <cp:revision>200</cp:revision>
  <dcterms:created xsi:type="dcterms:W3CDTF">2024-02-26T20:50:29Z</dcterms:created>
  <dcterms:modified xsi:type="dcterms:W3CDTF">2024-02-27T07:30:09Z</dcterms:modified>
</cp:coreProperties>
</file>