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7" r:id="rId9"/>
    <p:sldId id="260" r:id="rId10"/>
    <p:sldId id="268" r:id="rId11"/>
    <p:sldId id="269" r:id="rId12"/>
    <p:sldId id="261" r:id="rId13"/>
    <p:sldId id="270" r:id="rId14"/>
    <p:sldId id="271" r:id="rId15"/>
    <p:sldId id="272" r:id="rId16"/>
    <p:sldId id="273" r:id="rId17"/>
    <p:sldId id="262" r:id="rId18"/>
    <p:sldId id="265" r:id="rId19"/>
    <p:sldId id="264" r:id="rId20"/>
    <p:sldId id="266" r:id="rId21"/>
    <p:sldId id="263"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38093-53B2-4FA9-A3A0-26AF8A5D691A}" v="1" dt="2023-10-16T15:14:2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5" d="100"/>
          <a:sy n="155" d="100"/>
        </p:scale>
        <p:origin x="46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33A3-B96A-F9E6-C3A2-A24BEF259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1948B7A5-5ED5-5E55-6C7E-0F29AB6A6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15DD0703-9DA1-E350-F957-9CB54107CFF5}"/>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5C573414-D5F3-E85E-D80D-E729BA28935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B81F3DBA-2CE1-8B08-F45C-FA1AEFF6B411}"/>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76896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6882-7E05-385B-9979-DAD4DF2D4348}"/>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A1644F6B-07EF-94B9-193B-1A647C86F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00D7BE9-BD5A-0C96-C1AA-B367BB5D755F}"/>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7BDE52CA-41EA-EB56-B3D3-8D7060933239}"/>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A7D8A50-773E-B12B-5831-A27A546EC602}"/>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164812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CE7AA-D65E-C67A-19A2-3520A819F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274D40E7-F5C1-0166-ACF6-EA023022C7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8F85C76-F63A-41D3-131D-FDC9C07E1C02}"/>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AB3413AA-FC91-DBA5-009B-9720E20B20A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D1046F35-4E7A-CA6D-1117-B85A2530C098}"/>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95236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BB2B-E9C1-E211-E235-5516B3CC79DE}"/>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0D4D6BFF-D49C-D4BC-D331-D2F06BBF18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F1F5E145-78A6-7538-3229-F6249A4DA419}"/>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91D5DCA2-3C3A-5CD3-2A55-98259976101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FCCCA78-B194-8CEA-38D0-FCDFF4D561D0}"/>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285701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A50D-99F9-BC50-8568-D182D24AA2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EE54ED88-3B32-4591-E559-8FC3C8518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BC71FA-94B5-E13E-D5AB-99796098673B}"/>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0B9C26A6-9B6A-D405-1225-71B83DEA45C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43C7D63-3D61-C79F-F9F6-000334FAE80B}"/>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332193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1826-091E-6BC7-1AC7-59833F73C6E0}"/>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7F26B0C-A6CE-C609-280E-B3B57DCC3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9BDD2B94-7D7B-FE18-B4C0-C257AD442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29AA0EB8-7662-E200-2CEC-72BB3CAF4DC3}"/>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6" name="Footer Placeholder 5">
            <a:extLst>
              <a:ext uri="{FF2B5EF4-FFF2-40B4-BE49-F238E27FC236}">
                <a16:creationId xmlns:a16="http://schemas.microsoft.com/office/drawing/2014/main" id="{8797121E-A105-7F2D-D041-E1E098234542}"/>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9140022B-B778-880F-B2C2-A951BC9BBC7A}"/>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3079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E175-6F29-58FD-3097-5807458A4035}"/>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0E26D1E0-B657-B1EF-1EDF-62F8503FD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325CE-5E62-A868-3365-8180710C8D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0D2A0A97-DCF6-496B-0D50-F574C9CEF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39572-47DD-682A-BEDA-A366078585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9A0A7F2B-D727-53C9-6FF7-EB683E2798BA}"/>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8" name="Footer Placeholder 7">
            <a:extLst>
              <a:ext uri="{FF2B5EF4-FFF2-40B4-BE49-F238E27FC236}">
                <a16:creationId xmlns:a16="http://schemas.microsoft.com/office/drawing/2014/main" id="{734EC402-C02D-5710-4BED-102ED7C789AC}"/>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90BC4DB5-FA7B-F2CA-F035-B06FEAC27264}"/>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38184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1C73-A63C-B6A7-CBE9-966F0468E599}"/>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AA795E8C-BDBC-3CE5-097A-F562D00224F8}"/>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4" name="Footer Placeholder 3">
            <a:extLst>
              <a:ext uri="{FF2B5EF4-FFF2-40B4-BE49-F238E27FC236}">
                <a16:creationId xmlns:a16="http://schemas.microsoft.com/office/drawing/2014/main" id="{9A630446-130A-F992-AF1C-FBA727102EA2}"/>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B39BD585-1A56-703B-0C7D-90D0FB023E23}"/>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343084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45DCA-5632-4B95-5E08-BD2979883CCF}"/>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3" name="Footer Placeholder 2">
            <a:extLst>
              <a:ext uri="{FF2B5EF4-FFF2-40B4-BE49-F238E27FC236}">
                <a16:creationId xmlns:a16="http://schemas.microsoft.com/office/drawing/2014/main" id="{B55BA76E-93AD-D8A0-A3A7-DB7D0BF8B896}"/>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C3C7DD64-67FB-2EAA-BAC2-C09EC518F3A1}"/>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244531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403D-2483-82DF-084F-BF01FEC63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D02E55B2-EB32-A23A-E9AD-F2211C7E9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8EDB92A8-4462-05BC-36A8-E94F9AA65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86ABB-2B7A-9FF9-9CBA-A2815F234F66}"/>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6" name="Footer Placeholder 5">
            <a:extLst>
              <a:ext uri="{FF2B5EF4-FFF2-40B4-BE49-F238E27FC236}">
                <a16:creationId xmlns:a16="http://schemas.microsoft.com/office/drawing/2014/main" id="{DF881173-74EB-F7D0-2808-56BDBC3F09F3}"/>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0F5571F9-C5E7-D4F2-2377-7781596E3776}"/>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295321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EC42-D85E-D75E-9727-1988B825D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404B6015-BC7F-FB27-7121-0FB5D6E8A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0F3901BF-4CEB-3AA0-BEAE-503A2FF20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51E4D-2842-F2D7-05CF-5FE4C257ED69}"/>
              </a:ext>
            </a:extLst>
          </p:cNvPr>
          <p:cNvSpPr>
            <a:spLocks noGrp="1"/>
          </p:cNvSpPr>
          <p:nvPr>
            <p:ph type="dt" sz="half" idx="10"/>
          </p:nvPr>
        </p:nvSpPr>
        <p:spPr/>
        <p:txBody>
          <a:bodyPr/>
          <a:lstStyle/>
          <a:p>
            <a:fld id="{A44F93BE-56D5-40A6-B8EA-57E286B0EBAF}" type="datetimeFigureOut">
              <a:rPr lang="hr-HR" smtClean="0"/>
              <a:t>16.10.2023.</a:t>
            </a:fld>
            <a:endParaRPr lang="hr-HR"/>
          </a:p>
        </p:txBody>
      </p:sp>
      <p:sp>
        <p:nvSpPr>
          <p:cNvPr id="6" name="Footer Placeholder 5">
            <a:extLst>
              <a:ext uri="{FF2B5EF4-FFF2-40B4-BE49-F238E27FC236}">
                <a16:creationId xmlns:a16="http://schemas.microsoft.com/office/drawing/2014/main" id="{234A5D74-4D0C-1CA4-77BA-47459635923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5E63A11C-4968-1C05-FDD8-B2B29B71F307}"/>
              </a:ext>
            </a:extLst>
          </p:cNvPr>
          <p:cNvSpPr>
            <a:spLocks noGrp="1"/>
          </p:cNvSpPr>
          <p:nvPr>
            <p:ph type="sldNum" sz="quarter" idx="12"/>
          </p:nvPr>
        </p:nvSpPr>
        <p:spPr/>
        <p:txBody>
          <a:bodyPr/>
          <a:lstStyle/>
          <a:p>
            <a:fld id="{E9AE9953-2D25-4D91-BF19-0213A3A4E6D8}" type="slidenum">
              <a:rPr lang="hr-HR" smtClean="0"/>
              <a:t>‹#›</a:t>
            </a:fld>
            <a:endParaRPr lang="hr-HR"/>
          </a:p>
        </p:txBody>
      </p:sp>
    </p:spTree>
    <p:extLst>
      <p:ext uri="{BB962C8B-B14F-4D97-AF65-F5344CB8AC3E}">
        <p14:creationId xmlns:p14="http://schemas.microsoft.com/office/powerpoint/2010/main" val="284911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5AB19-9FF4-707B-3D1A-0C1A1E6DC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16B2CBE-8E7C-8E4D-4824-23A6C3F53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DD94E96-3F99-EC29-9D3F-A99A9651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F93BE-56D5-40A6-B8EA-57E286B0EBAF}" type="datetimeFigureOut">
              <a:rPr lang="hr-HR" smtClean="0"/>
              <a:t>16.10.2023.</a:t>
            </a:fld>
            <a:endParaRPr lang="hr-HR"/>
          </a:p>
        </p:txBody>
      </p:sp>
      <p:sp>
        <p:nvSpPr>
          <p:cNvPr id="5" name="Footer Placeholder 4">
            <a:extLst>
              <a:ext uri="{FF2B5EF4-FFF2-40B4-BE49-F238E27FC236}">
                <a16:creationId xmlns:a16="http://schemas.microsoft.com/office/drawing/2014/main" id="{7E90C5F8-EBD5-C2F4-D6E9-D61500C50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2C6A12CF-4E0A-508E-D1DC-E45B4AA76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E9953-2D25-4D91-BF19-0213A3A4E6D8}" type="slidenum">
              <a:rPr lang="hr-HR" smtClean="0"/>
              <a:t>‹#›</a:t>
            </a:fld>
            <a:endParaRPr lang="hr-HR"/>
          </a:p>
        </p:txBody>
      </p:sp>
    </p:spTree>
    <p:extLst>
      <p:ext uri="{BB962C8B-B14F-4D97-AF65-F5344CB8AC3E}">
        <p14:creationId xmlns:p14="http://schemas.microsoft.com/office/powerpoint/2010/main" val="4056387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MF4200GZp4U?start=100&amp;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TIONAL NECKTIE DAY - October 18, 2023 - National Today">
            <a:extLst>
              <a:ext uri="{FF2B5EF4-FFF2-40B4-BE49-F238E27FC236}">
                <a16:creationId xmlns:a16="http://schemas.microsoft.com/office/drawing/2014/main" id="{77AA382A-63A1-FA1A-6C23-B12E7C16573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7271" b="2647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9CE613-7220-D4C8-9D75-64DEDD52B25E}"/>
              </a:ext>
            </a:extLst>
          </p:cNvPr>
          <p:cNvSpPr>
            <a:spLocks noGrp="1"/>
          </p:cNvSpPr>
          <p:nvPr>
            <p:ph type="ctrTitle"/>
          </p:nvPr>
        </p:nvSpPr>
        <p:spPr>
          <a:xfrm>
            <a:off x="1524000" y="1122362"/>
            <a:ext cx="9144000" cy="2900518"/>
          </a:xfrm>
        </p:spPr>
        <p:txBody>
          <a:bodyPr>
            <a:normAutofit/>
          </a:bodyPr>
          <a:lstStyle/>
          <a:p>
            <a:r>
              <a:rPr lang="hr-HR" dirty="0">
                <a:solidFill>
                  <a:srgbClr val="FFFFFF"/>
                </a:solidFill>
              </a:rPr>
              <a:t>World tie day</a:t>
            </a:r>
          </a:p>
        </p:txBody>
      </p:sp>
      <p:sp>
        <p:nvSpPr>
          <p:cNvPr id="3" name="Subtitle 2">
            <a:extLst>
              <a:ext uri="{FF2B5EF4-FFF2-40B4-BE49-F238E27FC236}">
                <a16:creationId xmlns:a16="http://schemas.microsoft.com/office/drawing/2014/main" id="{F8F33774-388A-40ED-6809-33229A998BCD}"/>
              </a:ext>
            </a:extLst>
          </p:cNvPr>
          <p:cNvSpPr>
            <a:spLocks noGrp="1"/>
          </p:cNvSpPr>
          <p:nvPr>
            <p:ph type="subTitle" idx="1"/>
          </p:nvPr>
        </p:nvSpPr>
        <p:spPr>
          <a:xfrm>
            <a:off x="1524000" y="4159404"/>
            <a:ext cx="9144000" cy="1098395"/>
          </a:xfrm>
        </p:spPr>
        <p:txBody>
          <a:bodyPr>
            <a:normAutofit/>
          </a:bodyPr>
          <a:lstStyle/>
          <a:p>
            <a:endParaRPr lang="hr-HR">
              <a:solidFill>
                <a:srgbClr val="FFFFFF"/>
              </a:solidFill>
            </a:endParaRPr>
          </a:p>
        </p:txBody>
      </p:sp>
    </p:spTree>
    <p:extLst>
      <p:ext uri="{BB962C8B-B14F-4D97-AF65-F5344CB8AC3E}">
        <p14:creationId xmlns:p14="http://schemas.microsoft.com/office/powerpoint/2010/main" val="3775082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392FE9-4781-3A7F-DC00-7B26445D089C}"/>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B1D84370-2862-B41A-ECB4-1BA75DE128CE}"/>
              </a:ext>
            </a:extLst>
          </p:cNvPr>
          <p:cNvPicPr>
            <a:picLocks noGrp="1" noChangeAspect="1"/>
          </p:cNvPicPr>
          <p:nvPr>
            <p:ph idx="1"/>
          </p:nvPr>
        </p:nvPicPr>
        <p:blipFill>
          <a:blip r:embed="rId2"/>
          <a:stretch>
            <a:fillRect/>
          </a:stretch>
        </p:blipFill>
        <p:spPr>
          <a:xfrm>
            <a:off x="2128132" y="365125"/>
            <a:ext cx="7935736" cy="6492875"/>
          </a:xfrm>
          <a:prstGeom prst="rect">
            <a:avLst/>
          </a:prstGeom>
        </p:spPr>
      </p:pic>
    </p:spTree>
    <p:extLst>
      <p:ext uri="{BB962C8B-B14F-4D97-AF65-F5344CB8AC3E}">
        <p14:creationId xmlns:p14="http://schemas.microsoft.com/office/powerpoint/2010/main" val="188166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702BF4-D224-A235-CF7F-8729EBCA6F72}"/>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BCDE28A3-3632-0581-57BA-7CB683262417}"/>
              </a:ext>
            </a:extLst>
          </p:cNvPr>
          <p:cNvPicPr>
            <a:picLocks noGrp="1" noChangeAspect="1"/>
          </p:cNvPicPr>
          <p:nvPr>
            <p:ph idx="1"/>
          </p:nvPr>
        </p:nvPicPr>
        <p:blipFill>
          <a:blip r:embed="rId2"/>
          <a:stretch>
            <a:fillRect/>
          </a:stretch>
        </p:blipFill>
        <p:spPr>
          <a:xfrm>
            <a:off x="2620173" y="917336"/>
            <a:ext cx="6951654" cy="5687717"/>
          </a:xfrm>
          <a:prstGeom prst="rect">
            <a:avLst/>
          </a:prstGeom>
        </p:spPr>
      </p:pic>
    </p:spTree>
    <p:extLst>
      <p:ext uri="{BB962C8B-B14F-4D97-AF65-F5344CB8AC3E}">
        <p14:creationId xmlns:p14="http://schemas.microsoft.com/office/powerpoint/2010/main" val="154228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A33896-81CB-F2B9-D23C-C18D59438002}"/>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00DD143D-3026-331E-5480-09682C4DC541}"/>
              </a:ext>
            </a:extLst>
          </p:cNvPr>
          <p:cNvPicPr>
            <a:picLocks noGrp="1" noChangeAspect="1"/>
          </p:cNvPicPr>
          <p:nvPr>
            <p:ph idx="1"/>
          </p:nvPr>
        </p:nvPicPr>
        <p:blipFill>
          <a:blip r:embed="rId2"/>
          <a:stretch>
            <a:fillRect/>
          </a:stretch>
        </p:blipFill>
        <p:spPr>
          <a:xfrm>
            <a:off x="838200" y="842139"/>
            <a:ext cx="10180687" cy="6015861"/>
          </a:xfrm>
          <a:prstGeom prst="rect">
            <a:avLst/>
          </a:prstGeom>
        </p:spPr>
      </p:pic>
    </p:spTree>
    <p:extLst>
      <p:ext uri="{BB962C8B-B14F-4D97-AF65-F5344CB8AC3E}">
        <p14:creationId xmlns:p14="http://schemas.microsoft.com/office/powerpoint/2010/main" val="351141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7E6200-2399-1A46-6D9B-00EE4D422675}"/>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842BC876-1D38-A00C-D901-F6720766F567}"/>
              </a:ext>
            </a:extLst>
          </p:cNvPr>
          <p:cNvPicPr>
            <a:picLocks noGrp="1" noChangeAspect="1"/>
          </p:cNvPicPr>
          <p:nvPr>
            <p:ph idx="1"/>
          </p:nvPr>
        </p:nvPicPr>
        <p:blipFill>
          <a:blip r:embed="rId2"/>
          <a:stretch>
            <a:fillRect/>
          </a:stretch>
        </p:blipFill>
        <p:spPr>
          <a:xfrm>
            <a:off x="1919015" y="0"/>
            <a:ext cx="8353970" cy="6835067"/>
          </a:xfrm>
          <a:prstGeom prst="rect">
            <a:avLst/>
          </a:prstGeom>
        </p:spPr>
      </p:pic>
    </p:spTree>
    <p:extLst>
      <p:ext uri="{BB962C8B-B14F-4D97-AF65-F5344CB8AC3E}">
        <p14:creationId xmlns:p14="http://schemas.microsoft.com/office/powerpoint/2010/main" val="150596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AB5A-2859-6259-BD7B-A2469E992E72}"/>
              </a:ext>
            </a:extLst>
          </p:cNvPr>
          <p:cNvSpPr>
            <a:spLocks noGrp="1"/>
          </p:cNvSpPr>
          <p:nvPr>
            <p:ph type="title"/>
          </p:nvPr>
        </p:nvSpPr>
        <p:spPr/>
        <p:txBody>
          <a:bodyPr/>
          <a:lstStyle/>
          <a:p>
            <a:pPr marL="571500" indent="-571500">
              <a:buFont typeface="Arial" panose="020B0604020202020204" pitchFamily="34" charset="0"/>
              <a:buChar char="•"/>
            </a:pPr>
            <a:r>
              <a:rPr lang="en-US" b="1" dirty="0"/>
              <a:t>this is a video on how to put on a tie</a:t>
            </a:r>
            <a:endParaRPr lang="hr-HR" b="1" dirty="0"/>
          </a:p>
        </p:txBody>
      </p:sp>
      <p:pic>
        <p:nvPicPr>
          <p:cNvPr id="4" name="Online Media 3" title="Should You EVER Wear This Necktie Knot? | How To Tie The Trinity Knot | Trinity Knot Video Tutorial">
            <a:hlinkClick r:id="" action="ppaction://media"/>
            <a:extLst>
              <a:ext uri="{FF2B5EF4-FFF2-40B4-BE49-F238E27FC236}">
                <a16:creationId xmlns:a16="http://schemas.microsoft.com/office/drawing/2014/main" id="{E92035F5-0548-9ECB-CF54-ABBC45FA10C6}"/>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2387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522231-BFE9-2896-B3A6-9A1470694149}"/>
              </a:ext>
            </a:extLst>
          </p:cNvPr>
          <p:cNvSpPr>
            <a:spLocks noGrp="1"/>
          </p:cNvSpPr>
          <p:nvPr>
            <p:ph type="title"/>
          </p:nvPr>
        </p:nvSpPr>
        <p:spPr/>
        <p:txBody>
          <a:bodyPr/>
          <a:lstStyle/>
          <a:p>
            <a:endParaRPr lang="sr-Latn-RS"/>
          </a:p>
        </p:txBody>
      </p:sp>
      <p:sp>
        <p:nvSpPr>
          <p:cNvPr id="3" name="Rezervirano mjesto sadržaja 2">
            <a:extLst>
              <a:ext uri="{FF2B5EF4-FFF2-40B4-BE49-F238E27FC236}">
                <a16:creationId xmlns:a16="http://schemas.microsoft.com/office/drawing/2014/main" id="{42C229B5-A839-E239-207C-21EF4EBA0243}"/>
              </a:ext>
            </a:extLst>
          </p:cNvPr>
          <p:cNvSpPr>
            <a:spLocks noGrp="1"/>
          </p:cNvSpPr>
          <p:nvPr>
            <p:ph idx="1"/>
          </p:nvPr>
        </p:nvSpPr>
        <p:spPr/>
        <p:txBody>
          <a:bodyPr>
            <a:normAutofit/>
          </a:bodyPr>
          <a:lstStyle/>
          <a:p>
            <a:r>
              <a:rPr lang="hr-HR" dirty="0" err="1"/>
              <a:t>The</a:t>
            </a:r>
            <a:r>
              <a:rPr lang="hr-HR" dirty="0"/>
              <a:t> </a:t>
            </a:r>
            <a:r>
              <a:rPr lang="hr-HR" dirty="0" err="1"/>
              <a:t>history</a:t>
            </a:r>
            <a:r>
              <a:rPr lang="hr-HR" dirty="0"/>
              <a:t> </a:t>
            </a:r>
            <a:r>
              <a:rPr lang="hr-HR" dirty="0" err="1"/>
              <a:t>of</a:t>
            </a:r>
            <a:r>
              <a:rPr lang="hr-HR" dirty="0"/>
              <a:t> </a:t>
            </a:r>
            <a:r>
              <a:rPr lang="hr-HR" dirty="0" err="1"/>
              <a:t>the</a:t>
            </a:r>
            <a:r>
              <a:rPr lang="hr-HR" dirty="0"/>
              <a:t> </a:t>
            </a:r>
            <a:r>
              <a:rPr lang="hr-HR" dirty="0" err="1"/>
              <a:t>tie</a:t>
            </a:r>
            <a:r>
              <a:rPr lang="hr-HR" dirty="0"/>
              <a:t> </a:t>
            </a:r>
            <a:r>
              <a:rPr lang="hr-HR" dirty="0" err="1"/>
              <a:t>dates</a:t>
            </a:r>
            <a:r>
              <a:rPr lang="hr-HR" dirty="0"/>
              <a:t> </a:t>
            </a:r>
            <a:r>
              <a:rPr lang="hr-HR" dirty="0" err="1"/>
              <a:t>back</a:t>
            </a:r>
            <a:r>
              <a:rPr lang="hr-HR" dirty="0"/>
              <a:t> to </a:t>
            </a:r>
            <a:r>
              <a:rPr lang="hr-HR" dirty="0" err="1"/>
              <a:t>the</a:t>
            </a:r>
            <a:r>
              <a:rPr lang="hr-HR" dirty="0"/>
              <a:t> 17th </a:t>
            </a:r>
            <a:r>
              <a:rPr lang="hr-HR" dirty="0" err="1"/>
              <a:t>century</a:t>
            </a:r>
            <a:endParaRPr lang="hr-HR" dirty="0"/>
          </a:p>
          <a:p>
            <a:r>
              <a:rPr lang="hr-HR" dirty="0"/>
              <a:t> At </a:t>
            </a:r>
            <a:r>
              <a:rPr lang="hr-HR" dirty="0" err="1"/>
              <a:t>that</a:t>
            </a:r>
            <a:r>
              <a:rPr lang="hr-HR" dirty="0"/>
              <a:t> time, </a:t>
            </a:r>
            <a:r>
              <a:rPr lang="hr-HR" dirty="0" err="1"/>
              <a:t>fashionable</a:t>
            </a:r>
            <a:r>
              <a:rPr lang="hr-HR" dirty="0"/>
              <a:t> </a:t>
            </a:r>
            <a:r>
              <a:rPr lang="hr-HR" dirty="0" err="1"/>
              <a:t>accessories</a:t>
            </a:r>
            <a:r>
              <a:rPr lang="hr-HR" dirty="0"/>
              <a:t> </a:t>
            </a:r>
            <a:r>
              <a:rPr lang="hr-HR" dirty="0" err="1"/>
              <a:t>such</a:t>
            </a:r>
            <a:r>
              <a:rPr lang="hr-HR" dirty="0"/>
              <a:t> as </a:t>
            </a:r>
            <a:r>
              <a:rPr lang="hr-HR" dirty="0" err="1"/>
              <a:t>scarves</a:t>
            </a:r>
            <a:r>
              <a:rPr lang="hr-HR" dirty="0"/>
              <a:t> </a:t>
            </a:r>
            <a:r>
              <a:rPr lang="hr-HR" dirty="0" err="1"/>
              <a:t>and</a:t>
            </a:r>
            <a:r>
              <a:rPr lang="hr-HR" dirty="0"/>
              <a:t> </a:t>
            </a:r>
            <a:r>
              <a:rPr lang="hr-HR" dirty="0" err="1"/>
              <a:t>handkerchiefs</a:t>
            </a:r>
            <a:r>
              <a:rPr lang="hr-HR" dirty="0"/>
              <a:t> </a:t>
            </a:r>
            <a:r>
              <a:rPr lang="hr-HR" dirty="0" err="1"/>
              <a:t>were</a:t>
            </a:r>
            <a:r>
              <a:rPr lang="hr-HR" dirty="0"/>
              <a:t> </a:t>
            </a:r>
            <a:r>
              <a:rPr lang="hr-HR" dirty="0" err="1"/>
              <a:t>very</a:t>
            </a:r>
            <a:r>
              <a:rPr lang="hr-HR" dirty="0"/>
              <a:t> </a:t>
            </a:r>
            <a:r>
              <a:rPr lang="hr-HR" dirty="0" err="1"/>
              <a:t>popular</a:t>
            </a:r>
            <a:r>
              <a:rPr lang="hr-HR" dirty="0"/>
              <a:t> </a:t>
            </a:r>
            <a:r>
              <a:rPr lang="hr-HR" dirty="0" err="1"/>
              <a:t>in</a:t>
            </a:r>
            <a:r>
              <a:rPr lang="hr-HR" dirty="0"/>
              <a:t> Europe</a:t>
            </a:r>
          </a:p>
          <a:p>
            <a:r>
              <a:rPr lang="hr-HR" dirty="0"/>
              <a:t>In France, </a:t>
            </a:r>
            <a:r>
              <a:rPr lang="hr-HR" dirty="0" err="1"/>
              <a:t>men</a:t>
            </a:r>
            <a:r>
              <a:rPr lang="hr-HR" dirty="0"/>
              <a:t> </a:t>
            </a:r>
            <a:r>
              <a:rPr lang="hr-HR" dirty="0" err="1"/>
              <a:t>wore</a:t>
            </a:r>
            <a:r>
              <a:rPr lang="hr-HR" dirty="0"/>
              <a:t> </a:t>
            </a:r>
            <a:r>
              <a:rPr lang="hr-HR" dirty="0" err="1"/>
              <a:t>long</a:t>
            </a:r>
            <a:r>
              <a:rPr lang="hr-HR" dirty="0"/>
              <a:t>, </a:t>
            </a:r>
            <a:r>
              <a:rPr lang="hr-HR" dirty="0" err="1"/>
              <a:t>narrow</a:t>
            </a:r>
            <a:r>
              <a:rPr lang="hr-HR" dirty="0"/>
              <a:t> </a:t>
            </a:r>
            <a:r>
              <a:rPr lang="hr-HR" dirty="0" err="1"/>
              <a:t>strips</a:t>
            </a:r>
            <a:r>
              <a:rPr lang="hr-HR" dirty="0"/>
              <a:t> </a:t>
            </a:r>
            <a:r>
              <a:rPr lang="hr-HR" dirty="0" err="1"/>
              <a:t>of</a:t>
            </a:r>
            <a:r>
              <a:rPr lang="hr-HR" dirty="0"/>
              <a:t> </a:t>
            </a:r>
            <a:r>
              <a:rPr lang="hr-HR" dirty="0" err="1"/>
              <a:t>fabric</a:t>
            </a:r>
            <a:r>
              <a:rPr lang="hr-HR" dirty="0"/>
              <a:t> </a:t>
            </a:r>
            <a:r>
              <a:rPr lang="hr-HR" dirty="0" err="1"/>
              <a:t>around</a:t>
            </a:r>
            <a:r>
              <a:rPr lang="hr-HR" dirty="0"/>
              <a:t> </a:t>
            </a:r>
            <a:r>
              <a:rPr lang="hr-HR" dirty="0" err="1"/>
              <a:t>their</a:t>
            </a:r>
            <a:r>
              <a:rPr lang="hr-HR" dirty="0"/>
              <a:t> </a:t>
            </a:r>
            <a:r>
              <a:rPr lang="hr-HR" dirty="0" err="1"/>
              <a:t>necks</a:t>
            </a:r>
            <a:r>
              <a:rPr lang="hr-HR" dirty="0"/>
              <a:t>, </a:t>
            </a:r>
            <a:r>
              <a:rPr lang="hr-HR" dirty="0" err="1"/>
              <a:t>which</a:t>
            </a:r>
            <a:r>
              <a:rPr lang="hr-HR" dirty="0"/>
              <a:t> </a:t>
            </a:r>
            <a:r>
              <a:rPr lang="hr-HR" dirty="0" err="1"/>
              <a:t>were</a:t>
            </a:r>
            <a:r>
              <a:rPr lang="hr-HR" dirty="0"/>
              <a:t> </a:t>
            </a:r>
            <a:r>
              <a:rPr lang="hr-HR" dirty="0" err="1"/>
              <a:t>called</a:t>
            </a:r>
            <a:r>
              <a:rPr lang="hr-HR" dirty="0"/>
              <a:t> </a:t>
            </a:r>
            <a:r>
              <a:rPr lang="hr-HR" dirty="0" err="1"/>
              <a:t>cravats</a:t>
            </a:r>
            <a:endParaRPr lang="hr-HR" dirty="0"/>
          </a:p>
          <a:p>
            <a:r>
              <a:rPr lang="hr-HR" dirty="0"/>
              <a:t> </a:t>
            </a:r>
            <a:r>
              <a:rPr lang="hr-HR" dirty="0" err="1"/>
              <a:t>These</a:t>
            </a:r>
            <a:r>
              <a:rPr lang="hr-HR" dirty="0"/>
              <a:t> </a:t>
            </a:r>
            <a:r>
              <a:rPr lang="hr-HR" dirty="0" err="1"/>
              <a:t>cravats</a:t>
            </a:r>
            <a:r>
              <a:rPr lang="hr-HR" dirty="0"/>
              <a:t> </a:t>
            </a:r>
            <a:r>
              <a:rPr lang="hr-HR" dirty="0" err="1"/>
              <a:t>were</a:t>
            </a:r>
            <a:r>
              <a:rPr lang="hr-HR" dirty="0"/>
              <a:t> </a:t>
            </a:r>
            <a:r>
              <a:rPr lang="hr-HR" dirty="0" err="1"/>
              <a:t>worn</a:t>
            </a:r>
            <a:r>
              <a:rPr lang="hr-HR" dirty="0"/>
              <a:t> </a:t>
            </a:r>
            <a:r>
              <a:rPr lang="hr-HR" dirty="0" err="1"/>
              <a:t>by</a:t>
            </a:r>
            <a:r>
              <a:rPr lang="hr-HR" dirty="0"/>
              <a:t> </a:t>
            </a:r>
            <a:r>
              <a:rPr lang="hr-HR" dirty="0" err="1"/>
              <a:t>nobles</a:t>
            </a:r>
            <a:r>
              <a:rPr lang="hr-HR" dirty="0"/>
              <a:t> </a:t>
            </a:r>
            <a:r>
              <a:rPr lang="hr-HR" dirty="0" err="1"/>
              <a:t>and</a:t>
            </a:r>
            <a:r>
              <a:rPr lang="hr-HR" dirty="0"/>
              <a:t> </a:t>
            </a:r>
            <a:r>
              <a:rPr lang="hr-HR" dirty="0" err="1"/>
              <a:t>wealthy</a:t>
            </a:r>
            <a:r>
              <a:rPr lang="hr-HR" dirty="0"/>
              <a:t> </a:t>
            </a:r>
            <a:r>
              <a:rPr lang="hr-HR" dirty="0" err="1"/>
              <a:t>citizens</a:t>
            </a:r>
            <a:r>
              <a:rPr lang="hr-HR" dirty="0"/>
              <a:t> as a </a:t>
            </a:r>
            <a:r>
              <a:rPr lang="hr-HR" dirty="0" err="1"/>
              <a:t>fashion</a:t>
            </a:r>
            <a:r>
              <a:rPr lang="hr-HR" dirty="0"/>
              <a:t> </a:t>
            </a:r>
            <a:r>
              <a:rPr lang="hr-HR" dirty="0" err="1"/>
              <a:t>statement</a:t>
            </a:r>
            <a:endParaRPr lang="sr-Latn-RS" dirty="0"/>
          </a:p>
        </p:txBody>
      </p:sp>
    </p:spTree>
    <p:extLst>
      <p:ext uri="{BB962C8B-B14F-4D97-AF65-F5344CB8AC3E}">
        <p14:creationId xmlns:p14="http://schemas.microsoft.com/office/powerpoint/2010/main" val="109302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C28FD1-294A-748A-D99A-19811B342E93}"/>
              </a:ext>
            </a:extLst>
          </p:cNvPr>
          <p:cNvSpPr>
            <a:spLocks noGrp="1"/>
          </p:cNvSpPr>
          <p:nvPr>
            <p:ph type="title"/>
          </p:nvPr>
        </p:nvSpPr>
        <p:spPr/>
        <p:txBody>
          <a:bodyPr/>
          <a:lstStyle/>
          <a:p>
            <a:endParaRPr lang="sr-Latn-RS"/>
          </a:p>
        </p:txBody>
      </p:sp>
      <p:sp>
        <p:nvSpPr>
          <p:cNvPr id="3" name="Rezervirano mjesto sadržaja 2">
            <a:extLst>
              <a:ext uri="{FF2B5EF4-FFF2-40B4-BE49-F238E27FC236}">
                <a16:creationId xmlns:a16="http://schemas.microsoft.com/office/drawing/2014/main" id="{839E12D5-0A94-D1F1-9773-B3954F41DB69}"/>
              </a:ext>
            </a:extLst>
          </p:cNvPr>
          <p:cNvSpPr>
            <a:spLocks noGrp="1"/>
          </p:cNvSpPr>
          <p:nvPr>
            <p:ph idx="1"/>
          </p:nvPr>
        </p:nvSpPr>
        <p:spPr/>
        <p:txBody>
          <a:bodyPr/>
          <a:lstStyle/>
          <a:p>
            <a:r>
              <a:rPr lang="hr-HR" dirty="0" err="1"/>
              <a:t>It’s</a:t>
            </a:r>
            <a:r>
              <a:rPr lang="hr-HR" dirty="0"/>
              <a:t> </a:t>
            </a:r>
            <a:r>
              <a:rPr lang="hr-HR" dirty="0" err="1"/>
              <a:t>so</a:t>
            </a:r>
            <a:r>
              <a:rPr lang="hr-HR" dirty="0"/>
              <a:t> </a:t>
            </a:r>
            <a:r>
              <a:rPr lang="hr-HR" dirty="0" err="1"/>
              <a:t>easy</a:t>
            </a:r>
            <a:r>
              <a:rPr lang="hr-HR" dirty="0"/>
              <a:t> </a:t>
            </a:r>
            <a:r>
              <a:rPr lang="hr-HR" dirty="0" err="1"/>
              <a:t>and</a:t>
            </a:r>
            <a:r>
              <a:rPr lang="hr-HR" dirty="0"/>
              <a:t> </a:t>
            </a:r>
            <a:r>
              <a:rPr lang="hr-HR" dirty="0" err="1"/>
              <a:t>quick</a:t>
            </a:r>
            <a:r>
              <a:rPr lang="hr-HR" dirty="0"/>
              <a:t> to </a:t>
            </a:r>
            <a:r>
              <a:rPr lang="hr-HR" dirty="0" err="1"/>
              <a:t>tie</a:t>
            </a:r>
            <a:r>
              <a:rPr lang="hr-HR" dirty="0"/>
              <a:t> a time</a:t>
            </a:r>
          </a:p>
          <a:p>
            <a:r>
              <a:rPr lang="hr-HR" dirty="0" err="1"/>
              <a:t>There</a:t>
            </a:r>
            <a:r>
              <a:rPr lang="hr-HR" dirty="0"/>
              <a:t> od do </a:t>
            </a:r>
            <a:r>
              <a:rPr lang="hr-HR" dirty="0" err="1"/>
              <a:t>much</a:t>
            </a:r>
            <a:r>
              <a:rPr lang="hr-HR" dirty="0"/>
              <a:t> </a:t>
            </a:r>
            <a:r>
              <a:rPr lang="hr-HR" dirty="0" err="1"/>
              <a:t>ways</a:t>
            </a:r>
            <a:endParaRPr lang="hr-HR" dirty="0"/>
          </a:p>
          <a:p>
            <a:r>
              <a:rPr lang="hr-HR" dirty="0" err="1"/>
              <a:t>Once</a:t>
            </a:r>
            <a:r>
              <a:rPr lang="hr-HR" dirty="0"/>
              <a:t> </a:t>
            </a:r>
            <a:r>
              <a:rPr lang="hr-HR" dirty="0" err="1"/>
              <a:t>you</a:t>
            </a:r>
            <a:r>
              <a:rPr lang="hr-HR" dirty="0"/>
              <a:t> </a:t>
            </a:r>
            <a:r>
              <a:rPr lang="hr-HR" dirty="0" err="1"/>
              <a:t>learn</a:t>
            </a:r>
            <a:r>
              <a:rPr lang="hr-HR" dirty="0"/>
              <a:t> </a:t>
            </a:r>
            <a:r>
              <a:rPr lang="hr-HR" dirty="0" err="1"/>
              <a:t>it</a:t>
            </a:r>
            <a:endParaRPr lang="hr-HR" dirty="0"/>
          </a:p>
          <a:p>
            <a:r>
              <a:rPr lang="hr-HR" dirty="0"/>
              <a:t>You </a:t>
            </a:r>
            <a:r>
              <a:rPr lang="hr-HR" dirty="0" err="1"/>
              <a:t>can’t</a:t>
            </a:r>
            <a:r>
              <a:rPr lang="hr-HR" dirty="0"/>
              <a:t> </a:t>
            </a:r>
            <a:r>
              <a:rPr lang="hr-HR" dirty="0" err="1"/>
              <a:t>forget</a:t>
            </a:r>
            <a:r>
              <a:rPr lang="hr-HR" dirty="0"/>
              <a:t> </a:t>
            </a:r>
            <a:r>
              <a:rPr lang="hr-HR" dirty="0" err="1"/>
              <a:t>it</a:t>
            </a:r>
            <a:endParaRPr lang="sr-Latn-RS" dirty="0"/>
          </a:p>
        </p:txBody>
      </p:sp>
    </p:spTree>
    <p:extLst>
      <p:ext uri="{BB962C8B-B14F-4D97-AF65-F5344CB8AC3E}">
        <p14:creationId xmlns:p14="http://schemas.microsoft.com/office/powerpoint/2010/main" val="215416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A26ED2-2A56-C3D5-1BE1-4567CFE1461D}"/>
              </a:ext>
            </a:extLst>
          </p:cNvPr>
          <p:cNvSpPr>
            <a:spLocks noGrp="1"/>
          </p:cNvSpPr>
          <p:nvPr>
            <p:ph type="title"/>
          </p:nvPr>
        </p:nvSpPr>
        <p:spPr/>
        <p:txBody>
          <a:bodyPr/>
          <a:lstStyle/>
          <a:p>
            <a:endParaRPr lang="sr-Latn-RS"/>
          </a:p>
        </p:txBody>
      </p:sp>
      <p:sp>
        <p:nvSpPr>
          <p:cNvPr id="3" name="Rezervirano mjesto sadržaja 2">
            <a:extLst>
              <a:ext uri="{FF2B5EF4-FFF2-40B4-BE49-F238E27FC236}">
                <a16:creationId xmlns:a16="http://schemas.microsoft.com/office/drawing/2014/main" id="{032B27F1-DCE9-6E96-D357-C5C606037026}"/>
              </a:ext>
            </a:extLst>
          </p:cNvPr>
          <p:cNvSpPr>
            <a:spLocks noGrp="1"/>
          </p:cNvSpPr>
          <p:nvPr>
            <p:ph idx="1"/>
          </p:nvPr>
        </p:nvSpPr>
        <p:spPr>
          <a:xfrm>
            <a:off x="618040" y="2290408"/>
            <a:ext cx="10515600" cy="4351338"/>
          </a:xfrm>
        </p:spPr>
        <p:txBody>
          <a:bodyPr>
            <a:normAutofit/>
          </a:bodyPr>
          <a:lstStyle/>
          <a:p>
            <a:r>
              <a:rPr lang="hr-HR" sz="2600" dirty="0" err="1"/>
              <a:t>During</a:t>
            </a:r>
            <a:r>
              <a:rPr lang="hr-HR" sz="2600" dirty="0"/>
              <a:t> </a:t>
            </a:r>
            <a:r>
              <a:rPr lang="hr-HR" sz="2600" dirty="0" err="1"/>
              <a:t>the</a:t>
            </a:r>
            <a:r>
              <a:rPr lang="hr-HR" sz="2600" dirty="0"/>
              <a:t> 18th </a:t>
            </a:r>
            <a:r>
              <a:rPr lang="hr-HR" sz="2600" dirty="0" err="1"/>
              <a:t>century</a:t>
            </a:r>
            <a:r>
              <a:rPr lang="hr-HR" sz="2600" dirty="0"/>
              <a:t>, </a:t>
            </a:r>
            <a:r>
              <a:rPr lang="hr-HR" sz="2600" dirty="0" err="1"/>
              <a:t>cravats</a:t>
            </a:r>
            <a:r>
              <a:rPr lang="hr-HR" sz="2600" dirty="0"/>
              <a:t> </a:t>
            </a:r>
            <a:r>
              <a:rPr lang="hr-HR" sz="2600" dirty="0" err="1"/>
              <a:t>became</a:t>
            </a:r>
            <a:r>
              <a:rPr lang="hr-HR" sz="2600" dirty="0"/>
              <a:t> </a:t>
            </a:r>
            <a:r>
              <a:rPr lang="hr-HR" sz="2600" dirty="0" err="1"/>
              <a:t>increasingly</a:t>
            </a:r>
            <a:r>
              <a:rPr lang="hr-HR" sz="2600" dirty="0"/>
              <a:t> elaborate, </a:t>
            </a:r>
            <a:r>
              <a:rPr lang="hr-HR" sz="2600" dirty="0" err="1"/>
              <a:t>adorned</a:t>
            </a:r>
            <a:r>
              <a:rPr lang="hr-HR" sz="2600" dirty="0"/>
              <a:t> </a:t>
            </a:r>
            <a:r>
              <a:rPr lang="hr-HR" sz="2600" dirty="0" err="1"/>
              <a:t>with</a:t>
            </a:r>
            <a:r>
              <a:rPr lang="hr-HR" sz="2600" dirty="0"/>
              <a:t> </a:t>
            </a:r>
            <a:r>
              <a:rPr lang="hr-HR" sz="2600" dirty="0" err="1"/>
              <a:t>lace</a:t>
            </a:r>
            <a:r>
              <a:rPr lang="hr-HR" sz="2600" dirty="0"/>
              <a:t>, </a:t>
            </a:r>
            <a:r>
              <a:rPr lang="hr-HR" sz="2600" dirty="0" err="1"/>
              <a:t>embroidery</a:t>
            </a:r>
            <a:r>
              <a:rPr lang="hr-HR" sz="2600" dirty="0"/>
              <a:t>, </a:t>
            </a:r>
            <a:r>
              <a:rPr lang="hr-HR" sz="2600" dirty="0" err="1"/>
              <a:t>and</a:t>
            </a:r>
            <a:r>
              <a:rPr lang="hr-HR" sz="2600" dirty="0"/>
              <a:t> </a:t>
            </a:r>
            <a:r>
              <a:rPr lang="hr-HR" sz="2600" dirty="0" err="1"/>
              <a:t>other</a:t>
            </a:r>
            <a:r>
              <a:rPr lang="hr-HR" sz="2600" dirty="0"/>
              <a:t> </a:t>
            </a:r>
            <a:r>
              <a:rPr lang="hr-HR" sz="2600" dirty="0" err="1"/>
              <a:t>decorations</a:t>
            </a:r>
            <a:endParaRPr lang="hr-HR" sz="2600" dirty="0"/>
          </a:p>
          <a:p>
            <a:r>
              <a:rPr lang="hr-HR" sz="2600" dirty="0"/>
              <a:t> </a:t>
            </a:r>
            <a:r>
              <a:rPr lang="hr-HR" sz="2600" dirty="0" err="1"/>
              <a:t>They</a:t>
            </a:r>
            <a:r>
              <a:rPr lang="hr-HR" sz="2600" dirty="0"/>
              <a:t> </a:t>
            </a:r>
            <a:r>
              <a:rPr lang="hr-HR" sz="2600" dirty="0" err="1"/>
              <a:t>also</a:t>
            </a:r>
            <a:r>
              <a:rPr lang="hr-HR" sz="2600" dirty="0"/>
              <a:t> </a:t>
            </a:r>
            <a:r>
              <a:rPr lang="hr-HR" sz="2600" dirty="0" err="1"/>
              <a:t>became</a:t>
            </a:r>
            <a:r>
              <a:rPr lang="hr-HR" sz="2600" dirty="0"/>
              <a:t> </a:t>
            </a:r>
            <a:r>
              <a:rPr lang="hr-HR" sz="2600" dirty="0" err="1"/>
              <a:t>wider</a:t>
            </a:r>
            <a:r>
              <a:rPr lang="hr-HR" sz="2600" dirty="0"/>
              <a:t> </a:t>
            </a:r>
            <a:r>
              <a:rPr lang="hr-HR" sz="2600" dirty="0" err="1"/>
              <a:t>and</a:t>
            </a:r>
            <a:r>
              <a:rPr lang="hr-HR" sz="2600" dirty="0"/>
              <a:t> </a:t>
            </a:r>
            <a:r>
              <a:rPr lang="hr-HR" sz="2600" dirty="0" err="1"/>
              <a:t>came</a:t>
            </a:r>
            <a:r>
              <a:rPr lang="hr-HR" sz="2600" dirty="0"/>
              <a:t> </a:t>
            </a:r>
            <a:r>
              <a:rPr lang="hr-HR" sz="2600" dirty="0" err="1"/>
              <a:t>in</a:t>
            </a:r>
            <a:r>
              <a:rPr lang="hr-HR" sz="2600" dirty="0"/>
              <a:t> </a:t>
            </a:r>
            <a:r>
              <a:rPr lang="hr-HR" sz="2600" dirty="0" err="1"/>
              <a:t>various</a:t>
            </a:r>
            <a:r>
              <a:rPr lang="hr-HR" sz="2600" dirty="0"/>
              <a:t> </a:t>
            </a:r>
            <a:r>
              <a:rPr lang="hr-HR" sz="2600" dirty="0" err="1"/>
              <a:t>colors</a:t>
            </a:r>
            <a:r>
              <a:rPr lang="hr-HR" sz="2600" dirty="0"/>
              <a:t> </a:t>
            </a:r>
            <a:r>
              <a:rPr lang="hr-HR" sz="2600" dirty="0" err="1"/>
              <a:t>and</a:t>
            </a:r>
            <a:r>
              <a:rPr lang="hr-HR" sz="2600" dirty="0"/>
              <a:t> </a:t>
            </a:r>
            <a:r>
              <a:rPr lang="hr-HR" sz="2600" dirty="0" err="1"/>
              <a:t>patterns</a:t>
            </a:r>
            <a:endParaRPr lang="hr-HR" sz="2600" dirty="0"/>
          </a:p>
          <a:p>
            <a:r>
              <a:rPr lang="hr-HR" sz="2600" dirty="0"/>
              <a:t>In </a:t>
            </a:r>
            <a:r>
              <a:rPr lang="hr-HR" sz="2600" dirty="0" err="1"/>
              <a:t>the</a:t>
            </a:r>
            <a:r>
              <a:rPr lang="hr-HR" sz="2600" dirty="0"/>
              <a:t> </a:t>
            </a:r>
            <a:r>
              <a:rPr lang="hr-HR" sz="2600" dirty="0" err="1"/>
              <a:t>early</a:t>
            </a:r>
            <a:r>
              <a:rPr lang="hr-HR" sz="2600" dirty="0"/>
              <a:t> 19th </a:t>
            </a:r>
            <a:r>
              <a:rPr lang="hr-HR" sz="2600" dirty="0" err="1"/>
              <a:t>century</a:t>
            </a:r>
            <a:r>
              <a:rPr lang="hr-HR" sz="2600" dirty="0"/>
              <a:t>, </a:t>
            </a:r>
            <a:r>
              <a:rPr lang="hr-HR" sz="2600" dirty="0" err="1"/>
              <a:t>the</a:t>
            </a:r>
            <a:r>
              <a:rPr lang="hr-HR" sz="2600" dirty="0"/>
              <a:t> </a:t>
            </a:r>
            <a:r>
              <a:rPr lang="hr-HR" sz="2600" dirty="0" err="1"/>
              <a:t>modern</a:t>
            </a:r>
            <a:r>
              <a:rPr lang="hr-HR" sz="2600" dirty="0"/>
              <a:t> </a:t>
            </a:r>
            <a:r>
              <a:rPr lang="hr-HR" sz="2600" dirty="0" err="1"/>
              <a:t>necktie</a:t>
            </a:r>
            <a:r>
              <a:rPr lang="hr-HR" sz="2600" dirty="0"/>
              <a:t> </a:t>
            </a:r>
            <a:r>
              <a:rPr lang="hr-HR" sz="2600" dirty="0" err="1"/>
              <a:t>finally</a:t>
            </a:r>
            <a:r>
              <a:rPr lang="hr-HR" sz="2600" dirty="0"/>
              <a:t> </a:t>
            </a:r>
            <a:r>
              <a:rPr lang="hr-HR" sz="2600" dirty="0" err="1"/>
              <a:t>emerged</a:t>
            </a:r>
            <a:r>
              <a:rPr lang="hr-HR" sz="2600" dirty="0"/>
              <a:t>, </a:t>
            </a:r>
            <a:r>
              <a:rPr lang="hr-HR" sz="2600" dirty="0" err="1"/>
              <a:t>which</a:t>
            </a:r>
            <a:r>
              <a:rPr lang="hr-HR" sz="2600" dirty="0"/>
              <a:t> </a:t>
            </a:r>
            <a:r>
              <a:rPr lang="hr-HR" sz="2600" dirty="0" err="1"/>
              <a:t>was</a:t>
            </a:r>
            <a:r>
              <a:rPr lang="hr-HR" sz="2600" dirty="0"/>
              <a:t> </a:t>
            </a:r>
            <a:r>
              <a:rPr lang="hr-HR" sz="2600" dirty="0" err="1"/>
              <a:t>narrower</a:t>
            </a:r>
            <a:r>
              <a:rPr lang="hr-HR" sz="2600" dirty="0"/>
              <a:t> </a:t>
            </a:r>
            <a:r>
              <a:rPr lang="hr-HR" sz="2600" dirty="0" err="1"/>
              <a:t>and</a:t>
            </a:r>
            <a:r>
              <a:rPr lang="hr-HR" sz="2600" dirty="0"/>
              <a:t> </a:t>
            </a:r>
            <a:r>
              <a:rPr lang="hr-HR" sz="2600" dirty="0" err="1"/>
              <a:t>simpler</a:t>
            </a:r>
            <a:r>
              <a:rPr lang="hr-HR" sz="2600" dirty="0"/>
              <a:t> </a:t>
            </a:r>
            <a:r>
              <a:rPr lang="hr-HR" sz="2600" dirty="0" err="1"/>
              <a:t>in</a:t>
            </a:r>
            <a:r>
              <a:rPr lang="hr-HR" sz="2600" dirty="0"/>
              <a:t> design </a:t>
            </a:r>
            <a:r>
              <a:rPr lang="hr-HR" sz="2600" dirty="0" err="1"/>
              <a:t>than</a:t>
            </a:r>
            <a:r>
              <a:rPr lang="hr-HR" sz="2600" dirty="0"/>
              <a:t> </a:t>
            </a:r>
            <a:r>
              <a:rPr lang="hr-HR" sz="2600" dirty="0" err="1"/>
              <a:t>the</a:t>
            </a:r>
            <a:r>
              <a:rPr lang="hr-HR" sz="2600" dirty="0"/>
              <a:t> ornate </a:t>
            </a:r>
            <a:r>
              <a:rPr lang="hr-HR" sz="2600" dirty="0" err="1"/>
              <a:t>cravats</a:t>
            </a:r>
            <a:r>
              <a:rPr lang="hr-HR" sz="2600" dirty="0"/>
              <a:t> </a:t>
            </a:r>
            <a:r>
              <a:rPr lang="hr-HR" sz="2600" dirty="0" err="1"/>
              <a:t>of</a:t>
            </a:r>
            <a:r>
              <a:rPr lang="hr-HR" sz="2600" dirty="0"/>
              <a:t> </a:t>
            </a:r>
            <a:r>
              <a:rPr lang="hr-HR" sz="2600" dirty="0" err="1"/>
              <a:t>the</a:t>
            </a:r>
            <a:r>
              <a:rPr lang="hr-HR" sz="2600" dirty="0"/>
              <a:t> 18th </a:t>
            </a:r>
            <a:r>
              <a:rPr lang="hr-HR" sz="2600" dirty="0" err="1"/>
              <a:t>century</a:t>
            </a:r>
            <a:endParaRPr lang="sr-Latn-RS" sz="2600" dirty="0"/>
          </a:p>
        </p:txBody>
      </p:sp>
    </p:spTree>
    <p:extLst>
      <p:ext uri="{BB962C8B-B14F-4D97-AF65-F5344CB8AC3E}">
        <p14:creationId xmlns:p14="http://schemas.microsoft.com/office/powerpoint/2010/main" val="382441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RTinfo - Tko zna, zna! - Svjetski dan kravate – prepoznatljivog hrvatskog  simbola">
            <a:extLst>
              <a:ext uri="{FF2B5EF4-FFF2-40B4-BE49-F238E27FC236}">
                <a16:creationId xmlns:a16="http://schemas.microsoft.com/office/drawing/2014/main" id="{58583D89-E9AC-3ED4-6A99-0D043A22EC0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845" r="-2" b="-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14428C-BB22-106E-C067-DEFB1662C098}"/>
              </a:ext>
            </a:extLst>
          </p:cNvPr>
          <p:cNvSpPr>
            <a:spLocks noGrp="1"/>
          </p:cNvSpPr>
          <p:nvPr>
            <p:ph type="ctrTitle"/>
          </p:nvPr>
        </p:nvSpPr>
        <p:spPr>
          <a:xfrm>
            <a:off x="1524000" y="1122362"/>
            <a:ext cx="9144000" cy="2900518"/>
          </a:xfrm>
        </p:spPr>
        <p:txBody>
          <a:bodyPr>
            <a:normAutofit/>
          </a:bodyPr>
          <a:lstStyle/>
          <a:p>
            <a:r>
              <a:rPr lang="hr-HR" dirty="0">
                <a:solidFill>
                  <a:srgbClr val="FFFFFF"/>
                </a:solidFill>
              </a:rPr>
              <a:t>The end</a:t>
            </a:r>
          </a:p>
        </p:txBody>
      </p:sp>
      <p:sp>
        <p:nvSpPr>
          <p:cNvPr id="3" name="Subtitle 2">
            <a:extLst>
              <a:ext uri="{FF2B5EF4-FFF2-40B4-BE49-F238E27FC236}">
                <a16:creationId xmlns:a16="http://schemas.microsoft.com/office/drawing/2014/main" id="{CB555BB0-3450-3321-27B7-632F51B87C4B}"/>
              </a:ext>
            </a:extLst>
          </p:cNvPr>
          <p:cNvSpPr>
            <a:spLocks noGrp="1"/>
          </p:cNvSpPr>
          <p:nvPr>
            <p:ph type="subTitle" idx="1"/>
          </p:nvPr>
        </p:nvSpPr>
        <p:spPr>
          <a:xfrm>
            <a:off x="1524000" y="4159404"/>
            <a:ext cx="9144000" cy="1098395"/>
          </a:xfrm>
        </p:spPr>
        <p:txBody>
          <a:bodyPr>
            <a:normAutofit/>
          </a:bodyPr>
          <a:lstStyle/>
          <a:p>
            <a:endParaRPr lang="hr-HR">
              <a:solidFill>
                <a:srgbClr val="FFFFFF"/>
              </a:solidFill>
            </a:endParaRPr>
          </a:p>
        </p:txBody>
      </p:sp>
    </p:spTree>
    <p:extLst>
      <p:ext uri="{BB962C8B-B14F-4D97-AF65-F5344CB8AC3E}">
        <p14:creationId xmlns:p14="http://schemas.microsoft.com/office/powerpoint/2010/main" val="3350452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n's Tie Guide: Types of Ties, How to Tie Them and When to Wear Them -  Family Britches">
            <a:extLst>
              <a:ext uri="{FF2B5EF4-FFF2-40B4-BE49-F238E27FC236}">
                <a16:creationId xmlns:a16="http://schemas.microsoft.com/office/drawing/2014/main" id="{AAA2E144-80D6-03D2-BDF2-E7C06562F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DB792B-A97B-E7E7-EEFA-520E9EDB9B53}"/>
              </a:ext>
            </a:extLst>
          </p:cNvPr>
          <p:cNvSpPr>
            <a:spLocks noGrp="1"/>
          </p:cNvSpPr>
          <p:nvPr>
            <p:ph type="title"/>
          </p:nvPr>
        </p:nvSpPr>
        <p:spPr>
          <a:xfrm>
            <a:off x="838200" y="365125"/>
            <a:ext cx="3822189" cy="1899912"/>
          </a:xfrm>
        </p:spPr>
        <p:txBody>
          <a:bodyPr>
            <a:normAutofit/>
          </a:bodyPr>
          <a:lstStyle/>
          <a:p>
            <a:pPr marL="571500" indent="-571500">
              <a:buFont typeface="Arial" panose="020B0604020202020204" pitchFamily="34" charset="0"/>
              <a:buChar char="•"/>
            </a:pPr>
            <a:r>
              <a:rPr lang="hr-HR" sz="4000" dirty="0"/>
              <a:t>RULES</a:t>
            </a:r>
          </a:p>
        </p:txBody>
      </p:sp>
      <p:sp>
        <p:nvSpPr>
          <p:cNvPr id="3" name="Content Placeholder 2">
            <a:extLst>
              <a:ext uri="{FF2B5EF4-FFF2-40B4-BE49-F238E27FC236}">
                <a16:creationId xmlns:a16="http://schemas.microsoft.com/office/drawing/2014/main" id="{2A5CEBDC-5F56-48C1-3330-61BA611C8A35}"/>
              </a:ext>
            </a:extLst>
          </p:cNvPr>
          <p:cNvSpPr>
            <a:spLocks noGrp="1"/>
          </p:cNvSpPr>
          <p:nvPr>
            <p:ph idx="1"/>
          </p:nvPr>
        </p:nvSpPr>
        <p:spPr>
          <a:xfrm>
            <a:off x="838200" y="2434201"/>
            <a:ext cx="3822189" cy="3742762"/>
          </a:xfrm>
        </p:spPr>
        <p:txBody>
          <a:bodyPr>
            <a:normAutofit/>
          </a:bodyPr>
          <a:lstStyle/>
          <a:p>
            <a:r>
              <a:rPr lang="en-US" sz="2000" dirty="0"/>
              <a:t>Basic rules about matching a tie and a shirt: solid-colored ties can be worn with "playful" shirts or shirts with patterns. </a:t>
            </a:r>
            <a:endParaRPr lang="hr-HR" sz="2000" dirty="0"/>
          </a:p>
          <a:p>
            <a:endParaRPr lang="hr-HR" sz="2000" dirty="0"/>
          </a:p>
          <a:p>
            <a:r>
              <a:rPr lang="en-US" sz="2000" dirty="0"/>
              <a:t>On the other hand, if the tie is patterned, it goes well with a plain shirt. Just remember, never match patterns with patterns.</a:t>
            </a:r>
            <a:endParaRPr lang="hr-HR" sz="2000" dirty="0"/>
          </a:p>
        </p:txBody>
      </p:sp>
    </p:spTree>
    <p:extLst>
      <p:ext uri="{BB962C8B-B14F-4D97-AF65-F5344CB8AC3E}">
        <p14:creationId xmlns:p14="http://schemas.microsoft.com/office/powerpoint/2010/main" val="16701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0DEF2-0E80-FBF6-3B24-F5E6E54827C3}"/>
              </a:ext>
            </a:extLst>
          </p:cNvPr>
          <p:cNvSpPr>
            <a:spLocks noGrp="1"/>
          </p:cNvSpPr>
          <p:nvPr>
            <p:ph type="title"/>
          </p:nvPr>
        </p:nvSpPr>
        <p:spPr>
          <a:xfrm>
            <a:off x="761803" y="350196"/>
            <a:ext cx="4646904" cy="1624520"/>
          </a:xfrm>
        </p:spPr>
        <p:txBody>
          <a:bodyPr anchor="ctr">
            <a:normAutofit/>
          </a:bodyPr>
          <a:lstStyle/>
          <a:p>
            <a:endParaRPr lang="hr-HR" sz="4000"/>
          </a:p>
        </p:txBody>
      </p:sp>
      <p:sp>
        <p:nvSpPr>
          <p:cNvPr id="3" name="Content Placeholder 2">
            <a:extLst>
              <a:ext uri="{FF2B5EF4-FFF2-40B4-BE49-F238E27FC236}">
                <a16:creationId xmlns:a16="http://schemas.microsoft.com/office/drawing/2014/main" id="{8BDEE14C-7B2F-A1EB-1785-4BDC00B5A6EB}"/>
              </a:ext>
            </a:extLst>
          </p:cNvPr>
          <p:cNvSpPr>
            <a:spLocks noGrp="1"/>
          </p:cNvSpPr>
          <p:nvPr>
            <p:ph idx="1"/>
          </p:nvPr>
        </p:nvSpPr>
        <p:spPr>
          <a:xfrm>
            <a:off x="761802" y="2743200"/>
            <a:ext cx="4646905" cy="3613149"/>
          </a:xfrm>
        </p:spPr>
        <p:txBody>
          <a:bodyPr anchor="ctr">
            <a:normAutofit/>
          </a:bodyPr>
          <a:lstStyle/>
          <a:p>
            <a:r>
              <a:rPr lang="en-US" sz="1700" dirty="0"/>
              <a:t>The wider end should be lower, i.e. longer than the thinner part, covering it at the same time. </a:t>
            </a:r>
            <a:endParaRPr lang="hr-HR" sz="1700" dirty="0"/>
          </a:p>
          <a:p>
            <a:endParaRPr lang="hr-HR" sz="1700" dirty="0"/>
          </a:p>
          <a:p>
            <a:r>
              <a:rPr lang="en-US" sz="1700" dirty="0"/>
              <a:t>You also don't want your tie to hang too low. The rule is that the lowest part of your tie touches the belt buckle, or the top part of your pants if you are not wearing a belt. </a:t>
            </a:r>
            <a:endParaRPr lang="hr-HR" sz="1700" dirty="0"/>
          </a:p>
          <a:p>
            <a:endParaRPr lang="hr-HR" sz="1700" dirty="0"/>
          </a:p>
          <a:p>
            <a:r>
              <a:rPr lang="en-US" sz="1700" dirty="0"/>
              <a:t>Use a mirror to help you tie your tie. You also need a mirror to measure the right length of the tie and that it fits your shirt properly.</a:t>
            </a:r>
            <a:endParaRPr lang="hr-HR" sz="1700" dirty="0"/>
          </a:p>
          <a:p>
            <a:endParaRPr lang="hr-HR" sz="1700" dirty="0"/>
          </a:p>
        </p:txBody>
      </p:sp>
      <p:pic>
        <p:nvPicPr>
          <p:cNvPr id="3074" name="Picture 2" descr="Essential' black bow tie | Brioni® US Official Store">
            <a:extLst>
              <a:ext uri="{FF2B5EF4-FFF2-40B4-BE49-F238E27FC236}">
                <a16:creationId xmlns:a16="http://schemas.microsoft.com/office/drawing/2014/main" id="{1E237B1F-4194-AA50-27F4-5124CF0BD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73" r="1" b="12248"/>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tint">
            <a:extLst>
              <a:ext uri="{FF2B5EF4-FFF2-40B4-BE49-F238E27FC236}">
                <a16:creationId xmlns:a16="http://schemas.microsoft.com/office/drawing/2014/main" id="{E3A94B9C-D3C5-C56F-07F6-A834189B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ectangle 4106">
            <a:extLst>
              <a:ext uri="{FF2B5EF4-FFF2-40B4-BE49-F238E27FC236}">
                <a16:creationId xmlns:a16="http://schemas.microsoft.com/office/drawing/2014/main" id="{08F72913-C480-59EE-C37C-20FC0B3D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304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9" name="Rectangle 4108">
            <a:extLst>
              <a:ext uri="{FF2B5EF4-FFF2-40B4-BE49-F238E27FC236}">
                <a16:creationId xmlns:a16="http://schemas.microsoft.com/office/drawing/2014/main" id="{5D060B5E-AA35-C2C0-EB61-1506F4EAE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1195" cy="6858000"/>
          </a:xfrm>
          <a:prstGeom prst="rect">
            <a:avLst/>
          </a:prstGeom>
          <a:ln>
            <a:noFill/>
          </a:ln>
          <a:effectLst>
            <a:outerShdw blurRad="317500" dist="127000" dir="300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FD866-25E3-4E8A-EF59-79B7298ACFB8}"/>
              </a:ext>
            </a:extLst>
          </p:cNvPr>
          <p:cNvSpPr>
            <a:spLocks noGrp="1"/>
          </p:cNvSpPr>
          <p:nvPr>
            <p:ph type="title"/>
          </p:nvPr>
        </p:nvSpPr>
        <p:spPr>
          <a:xfrm>
            <a:off x="758951" y="758952"/>
            <a:ext cx="4549337" cy="2278319"/>
          </a:xfrm>
        </p:spPr>
        <p:txBody>
          <a:bodyPr anchor="t">
            <a:normAutofit fontScale="90000"/>
          </a:bodyPr>
          <a:lstStyle/>
          <a:p>
            <a:pPr marL="571500" indent="-571500">
              <a:buFont typeface="Arial" panose="020B0604020202020204" pitchFamily="34" charset="0"/>
              <a:buChar char="•"/>
            </a:pPr>
            <a:r>
              <a:rPr lang="hr-HR" sz="4000" dirty="0"/>
              <a:t>WAYS OF TYING TIES</a:t>
            </a:r>
            <a:br>
              <a:rPr lang="hr-HR" sz="4000" dirty="0"/>
            </a:br>
            <a:br>
              <a:rPr lang="hr-HR" sz="4000" dirty="0"/>
            </a:br>
            <a:br>
              <a:rPr lang="hr-HR" sz="2000" b="1" i="1" dirty="0"/>
            </a:br>
            <a:br>
              <a:rPr lang="hr-HR" sz="2000" b="1" i="1" dirty="0"/>
            </a:br>
            <a:endParaRPr lang="hr-HR" sz="4000" b="1" i="1" dirty="0"/>
          </a:p>
        </p:txBody>
      </p:sp>
      <p:pic>
        <p:nvPicPr>
          <p:cNvPr id="4098" name="Picture 2" descr="Kako vezati kravatu - obični čvor">
            <a:extLst>
              <a:ext uri="{FF2B5EF4-FFF2-40B4-BE49-F238E27FC236}">
                <a16:creationId xmlns:a16="http://schemas.microsoft.com/office/drawing/2014/main" id="{82C84D8A-9620-EA96-186C-E96DEE7678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4456" y="2091525"/>
            <a:ext cx="7957429" cy="45755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7E4546-50DD-8A61-C62D-40642478717C}"/>
              </a:ext>
            </a:extLst>
          </p:cNvPr>
          <p:cNvSpPr txBox="1"/>
          <p:nvPr/>
        </p:nvSpPr>
        <p:spPr>
          <a:xfrm rot="10800000" flipV="1">
            <a:off x="84200" y="2744522"/>
            <a:ext cx="4111081" cy="778045"/>
          </a:xfrm>
          <a:prstGeom prst="rect">
            <a:avLst/>
          </a:prstGeom>
          <a:noFill/>
        </p:spPr>
        <p:txBody>
          <a:bodyPr wrap="square" rtlCol="0">
            <a:spAutoFit/>
          </a:bodyPr>
          <a:lstStyle/>
          <a:p>
            <a:pPr marL="285750" indent="-285750">
              <a:buFont typeface="Arial" panose="020B0604020202020204" pitchFamily="34" charset="0"/>
              <a:buChar char="•"/>
            </a:pPr>
            <a:r>
              <a:rPr lang="hr-HR" sz="4400" b="1" i="1" dirty="0"/>
              <a:t>a simple knot</a:t>
            </a:r>
          </a:p>
        </p:txBody>
      </p:sp>
      <p:sp>
        <p:nvSpPr>
          <p:cNvPr id="10" name="Content Placeholder 9">
            <a:extLst>
              <a:ext uri="{FF2B5EF4-FFF2-40B4-BE49-F238E27FC236}">
                <a16:creationId xmlns:a16="http://schemas.microsoft.com/office/drawing/2014/main" id="{0F1EC71B-7498-687A-6EAA-9B91122CC424}"/>
              </a:ext>
            </a:extLst>
          </p:cNvPr>
          <p:cNvSpPr>
            <a:spLocks noGrp="1"/>
          </p:cNvSpPr>
          <p:nvPr>
            <p:ph idx="1"/>
          </p:nvPr>
        </p:nvSpPr>
        <p:spPr>
          <a:xfrm>
            <a:off x="575484" y="-2508743"/>
            <a:ext cx="10515600" cy="4351338"/>
          </a:xfrm>
        </p:spPr>
        <p:txBody>
          <a:bodyPr/>
          <a:lstStyle/>
          <a:p>
            <a:endParaRPr lang="hr-HR" dirty="0"/>
          </a:p>
        </p:txBody>
      </p:sp>
    </p:spTree>
    <p:extLst>
      <p:ext uri="{BB962C8B-B14F-4D97-AF65-F5344CB8AC3E}">
        <p14:creationId xmlns:p14="http://schemas.microsoft.com/office/powerpoint/2010/main" val="411365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D56EE8-827C-EFEC-5538-53CC5C7EEAFA}"/>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C8D8D805-22AB-6514-FD5E-8EB569C2E39B}"/>
              </a:ext>
            </a:extLst>
          </p:cNvPr>
          <p:cNvPicPr>
            <a:picLocks noGrp="1" noChangeAspect="1"/>
          </p:cNvPicPr>
          <p:nvPr>
            <p:ph idx="1"/>
          </p:nvPr>
        </p:nvPicPr>
        <p:blipFill>
          <a:blip r:embed="rId2"/>
          <a:stretch>
            <a:fillRect/>
          </a:stretch>
        </p:blipFill>
        <p:spPr>
          <a:xfrm>
            <a:off x="3462013" y="282298"/>
            <a:ext cx="4891855" cy="6574655"/>
          </a:xfrm>
          <a:prstGeom prst="rect">
            <a:avLst/>
          </a:prstGeom>
        </p:spPr>
      </p:pic>
    </p:spTree>
    <p:extLst>
      <p:ext uri="{BB962C8B-B14F-4D97-AF65-F5344CB8AC3E}">
        <p14:creationId xmlns:p14="http://schemas.microsoft.com/office/powerpoint/2010/main" val="423383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Slide Background">
            <a:extLst>
              <a:ext uri="{FF2B5EF4-FFF2-40B4-BE49-F238E27FC236}">
                <a16:creationId xmlns:a16="http://schemas.microsoft.com/office/drawing/2014/main" id="{F4FC2AA4-76C2-4B15-A05F-91A2E30F0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E397A-CB93-6E93-2D52-514FB86D4D1A}"/>
              </a:ext>
            </a:extLst>
          </p:cNvPr>
          <p:cNvSpPr>
            <a:spLocks noGrp="1"/>
          </p:cNvSpPr>
          <p:nvPr>
            <p:ph type="title"/>
          </p:nvPr>
        </p:nvSpPr>
        <p:spPr>
          <a:xfrm>
            <a:off x="758952" y="4497237"/>
            <a:ext cx="4858776" cy="1859113"/>
          </a:xfrm>
        </p:spPr>
        <p:txBody>
          <a:bodyPr>
            <a:normAutofit/>
          </a:bodyPr>
          <a:lstStyle/>
          <a:p>
            <a:endParaRPr lang="hr-HR" sz="4000"/>
          </a:p>
        </p:txBody>
      </p:sp>
      <p:sp>
        <p:nvSpPr>
          <p:cNvPr id="5133" name="Rectangle 5132">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8" cy="4131400"/>
          </a:xfrm>
          <a:prstGeom prst="rect">
            <a:avLst/>
          </a:prstGeom>
          <a:solidFill>
            <a:srgbClr val="FFFFFF"/>
          </a:solidFill>
          <a:ln>
            <a:noFill/>
          </a:ln>
          <a:effectLst>
            <a:outerShdw blurRad="2540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Kravata - Windsor čvor">
            <a:extLst>
              <a:ext uri="{FF2B5EF4-FFF2-40B4-BE49-F238E27FC236}">
                <a16:creationId xmlns:a16="http://schemas.microsoft.com/office/drawing/2014/main" id="{D1BEC26E-6762-1C65-030F-0D0BD9304A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7595" y="1286585"/>
            <a:ext cx="7355005" cy="55714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969849-2357-31A9-B96D-346C85B24244}"/>
              </a:ext>
            </a:extLst>
          </p:cNvPr>
          <p:cNvSpPr>
            <a:spLocks noGrp="1"/>
          </p:cNvSpPr>
          <p:nvPr>
            <p:ph idx="1"/>
          </p:nvPr>
        </p:nvSpPr>
        <p:spPr>
          <a:xfrm>
            <a:off x="6096000" y="4497237"/>
            <a:ext cx="4953491" cy="1869057"/>
          </a:xfrm>
        </p:spPr>
        <p:txBody>
          <a:bodyPr anchor="ctr">
            <a:normAutofit/>
          </a:bodyPr>
          <a:lstStyle/>
          <a:p>
            <a:pPr marL="0" indent="0">
              <a:buNone/>
            </a:pPr>
            <a:endParaRPr lang="hr-HR" sz="1700" b="1" i="1" dirty="0"/>
          </a:p>
        </p:txBody>
      </p:sp>
      <p:sp>
        <p:nvSpPr>
          <p:cNvPr id="4" name="TextBox 3">
            <a:extLst>
              <a:ext uri="{FF2B5EF4-FFF2-40B4-BE49-F238E27FC236}">
                <a16:creationId xmlns:a16="http://schemas.microsoft.com/office/drawing/2014/main" id="{2D0C2EFA-5AF9-DF21-8141-1EE2BEE1B2CE}"/>
              </a:ext>
            </a:extLst>
          </p:cNvPr>
          <p:cNvSpPr txBox="1"/>
          <p:nvPr/>
        </p:nvSpPr>
        <p:spPr>
          <a:xfrm>
            <a:off x="301889" y="372735"/>
            <a:ext cx="4499440" cy="707886"/>
          </a:xfrm>
          <a:prstGeom prst="rect">
            <a:avLst/>
          </a:prstGeom>
          <a:noFill/>
        </p:spPr>
        <p:txBody>
          <a:bodyPr wrap="square" rtlCol="0">
            <a:spAutoFit/>
          </a:bodyPr>
          <a:lstStyle/>
          <a:p>
            <a:pPr marL="285750" indent="-285750">
              <a:buFont typeface="Arial" panose="020B0604020202020204" pitchFamily="34" charset="0"/>
              <a:buChar char="•"/>
            </a:pPr>
            <a:r>
              <a:rPr lang="hr-HR" sz="4000" b="1" i="1" dirty="0"/>
              <a:t>Windsor knot</a:t>
            </a:r>
          </a:p>
        </p:txBody>
      </p:sp>
    </p:spTree>
    <p:extLst>
      <p:ext uri="{BB962C8B-B14F-4D97-AF65-F5344CB8AC3E}">
        <p14:creationId xmlns:p14="http://schemas.microsoft.com/office/powerpoint/2010/main" val="22202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42630F-6EEB-4770-3A22-FB8B552783E2}"/>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49BF9A68-C271-1B84-97BA-943DECBAC37B}"/>
              </a:ext>
            </a:extLst>
          </p:cNvPr>
          <p:cNvPicPr>
            <a:picLocks noGrp="1" noChangeAspect="1"/>
          </p:cNvPicPr>
          <p:nvPr>
            <p:ph idx="1"/>
          </p:nvPr>
        </p:nvPicPr>
        <p:blipFill>
          <a:blip r:embed="rId2"/>
          <a:stretch>
            <a:fillRect/>
          </a:stretch>
        </p:blipFill>
        <p:spPr>
          <a:xfrm>
            <a:off x="2435741" y="298874"/>
            <a:ext cx="7911803" cy="6477789"/>
          </a:xfrm>
          <a:prstGeom prst="rect">
            <a:avLst/>
          </a:prstGeom>
        </p:spPr>
      </p:pic>
    </p:spTree>
    <p:extLst>
      <p:ext uri="{BB962C8B-B14F-4D97-AF65-F5344CB8AC3E}">
        <p14:creationId xmlns:p14="http://schemas.microsoft.com/office/powerpoint/2010/main" val="257421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AFB2BC-AA20-9A8A-839B-27DF107C5888}"/>
              </a:ext>
            </a:extLst>
          </p:cNvPr>
          <p:cNvSpPr>
            <a:spLocks noGrp="1"/>
          </p:cNvSpPr>
          <p:nvPr>
            <p:ph type="title"/>
          </p:nvPr>
        </p:nvSpPr>
        <p:spPr/>
        <p:txBody>
          <a:bodyPr/>
          <a:lstStyle/>
          <a:p>
            <a:endParaRPr lang="sr-Latn-RS"/>
          </a:p>
        </p:txBody>
      </p:sp>
      <p:pic>
        <p:nvPicPr>
          <p:cNvPr id="6" name="Rezervirano mjesto sadržaja 5">
            <a:extLst>
              <a:ext uri="{FF2B5EF4-FFF2-40B4-BE49-F238E27FC236}">
                <a16:creationId xmlns:a16="http://schemas.microsoft.com/office/drawing/2014/main" id="{5EC47588-8E35-AC1F-2FB6-002D34D32A7E}"/>
              </a:ext>
            </a:extLst>
          </p:cNvPr>
          <p:cNvPicPr>
            <a:picLocks noGrp="1" noChangeAspect="1"/>
          </p:cNvPicPr>
          <p:nvPr>
            <p:ph idx="1"/>
          </p:nvPr>
        </p:nvPicPr>
        <p:blipFill>
          <a:blip r:embed="rId2"/>
          <a:stretch>
            <a:fillRect/>
          </a:stretch>
        </p:blipFill>
        <p:spPr>
          <a:xfrm>
            <a:off x="2378152" y="326334"/>
            <a:ext cx="7778167" cy="6531666"/>
          </a:xfrm>
          <a:prstGeom prst="rect">
            <a:avLst/>
          </a:prstGeom>
        </p:spPr>
      </p:pic>
    </p:spTree>
    <p:extLst>
      <p:ext uri="{BB962C8B-B14F-4D97-AF65-F5344CB8AC3E}">
        <p14:creationId xmlns:p14="http://schemas.microsoft.com/office/powerpoint/2010/main" val="215921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Slide Background">
            <a:extLst>
              <a:ext uri="{FF2B5EF4-FFF2-40B4-BE49-F238E27FC236}">
                <a16:creationId xmlns:a16="http://schemas.microsoft.com/office/drawing/2014/main" id="{6B34B622-B8FA-47B4-AE9C-CF67C2D6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7" name="Rectangle 6156">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1072" y="3398598"/>
            <a:ext cx="6790927" cy="3451101"/>
          </a:xfrm>
          <a:prstGeom prst="rect">
            <a:avLst/>
          </a:prstGeom>
          <a:ln>
            <a:noFill/>
          </a:ln>
          <a:effectLst>
            <a:outerShdw blurRad="596900" dist="3175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9" name="Rectangle 6158">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3420701"/>
          </a:xfrm>
          <a:prstGeom prst="rect">
            <a:avLst/>
          </a:prstGeom>
          <a:ln>
            <a:noFill/>
          </a:ln>
          <a:effectLst>
            <a:outerShdw blurRad="381000" dist="139700" dir="7140000" sx="93000" sy="93000" algn="t"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85A33-C62B-62D7-A835-2FECC6AB158F}"/>
              </a:ext>
            </a:extLst>
          </p:cNvPr>
          <p:cNvSpPr>
            <a:spLocks noGrp="1"/>
          </p:cNvSpPr>
          <p:nvPr>
            <p:ph type="title"/>
          </p:nvPr>
        </p:nvSpPr>
        <p:spPr>
          <a:xfrm>
            <a:off x="758953" y="505780"/>
            <a:ext cx="4152354" cy="2395336"/>
          </a:xfrm>
        </p:spPr>
        <p:txBody>
          <a:bodyPr>
            <a:normAutofit/>
          </a:bodyPr>
          <a:lstStyle/>
          <a:p>
            <a:endParaRPr lang="hr-HR" sz="4000"/>
          </a:p>
        </p:txBody>
      </p:sp>
      <p:sp useBgFill="1">
        <p:nvSpPr>
          <p:cNvPr id="6161" name="Rectangle 6160">
            <a:extLst>
              <a:ext uri="{FF2B5EF4-FFF2-40B4-BE49-F238E27FC236}">
                <a16:creationId xmlns:a16="http://schemas.microsoft.com/office/drawing/2014/main" id="{CACDB5F7-773D-4473-B654-CBEDD5D3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9" y="-3203"/>
            <a:ext cx="6781799" cy="3428998"/>
          </a:xfrm>
          <a:prstGeom prst="rect">
            <a:avLst/>
          </a:prstGeom>
          <a:ln>
            <a:noFill/>
          </a:ln>
          <a:effectLst>
            <a:outerShdw blurRad="546100" dist="292100" dir="8820000" sx="87000" sy="87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ako vezati kravatu - Trinity čvor">
            <a:extLst>
              <a:ext uri="{FF2B5EF4-FFF2-40B4-BE49-F238E27FC236}">
                <a16:creationId xmlns:a16="http://schemas.microsoft.com/office/drawing/2014/main" id="{5E440A38-557A-DA69-DFAF-29EC4CD355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8861" y="-55307"/>
            <a:ext cx="9307578" cy="6864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7BDE79-48C1-E4E1-ACDF-55C0AAE0DFD8}"/>
              </a:ext>
            </a:extLst>
          </p:cNvPr>
          <p:cNvSpPr txBox="1"/>
          <p:nvPr/>
        </p:nvSpPr>
        <p:spPr>
          <a:xfrm>
            <a:off x="947005" y="3914716"/>
            <a:ext cx="2568742" cy="1323439"/>
          </a:xfrm>
          <a:prstGeom prst="rect">
            <a:avLst/>
          </a:prstGeom>
          <a:noFill/>
        </p:spPr>
        <p:txBody>
          <a:bodyPr wrap="square" rtlCol="0">
            <a:spAutoFit/>
          </a:bodyPr>
          <a:lstStyle/>
          <a:p>
            <a:pPr marL="285750" indent="-285750">
              <a:buFont typeface="Arial" panose="020B0604020202020204" pitchFamily="34" charset="0"/>
              <a:buChar char="•"/>
            </a:pPr>
            <a:r>
              <a:rPr lang="hr-HR" sz="4000" b="1" i="1" dirty="0"/>
              <a:t>Trinity knot</a:t>
            </a:r>
          </a:p>
        </p:txBody>
      </p:sp>
      <p:sp>
        <p:nvSpPr>
          <p:cNvPr id="8" name="Rezervirano mjesto sadržaja 7">
            <a:extLst>
              <a:ext uri="{FF2B5EF4-FFF2-40B4-BE49-F238E27FC236}">
                <a16:creationId xmlns:a16="http://schemas.microsoft.com/office/drawing/2014/main" id="{3B412F8F-BE07-6171-A91A-E9DB78628D19}"/>
              </a:ext>
            </a:extLst>
          </p:cNvPr>
          <p:cNvSpPr>
            <a:spLocks noGrp="1"/>
          </p:cNvSpPr>
          <p:nvPr>
            <p:ph idx="1"/>
          </p:nvPr>
        </p:nvSpPr>
        <p:spPr>
          <a:xfrm flipV="1">
            <a:off x="2231376" y="-4302770"/>
            <a:ext cx="10515600" cy="3978306"/>
          </a:xfrm>
        </p:spPr>
        <p:txBody>
          <a:bodyPr/>
          <a:lstStyle/>
          <a:p>
            <a:endParaRPr lang="sr-Latn-RS" dirty="0"/>
          </a:p>
        </p:txBody>
      </p:sp>
    </p:spTree>
    <p:extLst>
      <p:ext uri="{BB962C8B-B14F-4D97-AF65-F5344CB8AC3E}">
        <p14:creationId xmlns:p14="http://schemas.microsoft.com/office/powerpoint/2010/main" val="62758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1f2b065-5790-4ea2-85ca-aceb67e465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B31F7DDA10624F9ED6248EB701845B" ma:contentTypeVersion="16" ma:contentTypeDescription="Create a new document." ma:contentTypeScope="" ma:versionID="9b773ca4e888cdc32f75f70924a11979">
  <xsd:schema xmlns:xsd="http://www.w3.org/2001/XMLSchema" xmlns:xs="http://www.w3.org/2001/XMLSchema" xmlns:p="http://schemas.microsoft.com/office/2006/metadata/properties" xmlns:ns3="f1f2b065-5790-4ea2-85ca-aceb67e46586" xmlns:ns4="24eb3ae1-de70-43b1-947b-e1cdaa4a4dc0" targetNamespace="http://schemas.microsoft.com/office/2006/metadata/properties" ma:root="true" ma:fieldsID="925770d33ee92248239069d757292932" ns3:_="" ns4:_="">
    <xsd:import namespace="f1f2b065-5790-4ea2-85ca-aceb67e46586"/>
    <xsd:import namespace="24eb3ae1-de70-43b1-947b-e1cdaa4a4d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2b065-5790-4ea2-85ca-aceb67e46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eb3ae1-de70-43b1-947b-e1cdaa4a4d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C1D702-4FD8-48CF-844A-30B619633884}">
  <ds:schemaRefs>
    <ds:schemaRef ds:uri="http://schemas.microsoft.com/office/2006/metadata/properties"/>
    <ds:schemaRef ds:uri="http://www.w3.org/2000/xmlns/"/>
    <ds:schemaRef ds:uri="f1f2b065-5790-4ea2-85ca-aceb67e46586"/>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AE003175-AC40-45B7-B907-DDDDC5503FA0}">
  <ds:schemaRefs>
    <ds:schemaRef ds:uri="http://schemas.microsoft.com/sharepoint/v3/contenttype/forms"/>
  </ds:schemaRefs>
</ds:datastoreItem>
</file>

<file path=customXml/itemProps3.xml><?xml version="1.0" encoding="utf-8"?>
<ds:datastoreItem xmlns:ds="http://schemas.openxmlformats.org/officeDocument/2006/customXml" ds:itemID="{534DADE2-38CD-41E3-8D3D-1605F19499D5}">
  <ds:schemaRefs>
    <ds:schemaRef ds:uri="http://schemas.microsoft.com/office/2006/metadata/contentType"/>
    <ds:schemaRef ds:uri="http://schemas.microsoft.com/office/2006/metadata/properties/metaAttributes"/>
    <ds:schemaRef ds:uri="http://www.w3.org/2000/xmlns/"/>
    <ds:schemaRef ds:uri="http://www.w3.org/2001/XMLSchema"/>
    <ds:schemaRef ds:uri="f1f2b065-5790-4ea2-85ca-aceb67e46586"/>
    <ds:schemaRef ds:uri="24eb3ae1-de70-43b1-947b-e1cdaa4a4dc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195</Words>
  <Application>Microsoft Office PowerPoint</Application>
  <PresentationFormat>Široki zaslon</PresentationFormat>
  <Paragraphs>23</Paragraphs>
  <Slides>18</Slides>
  <Notes>0</Notes>
  <HiddenSlides>0</HiddenSlides>
  <MMClips>1</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Office Theme</vt:lpstr>
      <vt:lpstr>World tie day</vt:lpstr>
      <vt:lpstr>RULES</vt:lpstr>
      <vt:lpstr>PowerPoint prezentacija</vt:lpstr>
      <vt:lpstr>WAYS OF TYING TIES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this is a video on how to put on a tie</vt:lpstr>
      <vt:lpstr>PowerPoint prezentacija</vt:lpstr>
      <vt:lpstr>PowerPoint prezentacija</vt:lpstr>
      <vt:lpstr>PowerPoint prezentacija</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tie day</dc:title>
  <dc:creator>Luka Krešić</dc:creator>
  <cp:lastModifiedBy>Martin Matorić</cp:lastModifiedBy>
  <cp:revision>6</cp:revision>
  <dcterms:created xsi:type="dcterms:W3CDTF">2023-10-11T19:19:08Z</dcterms:created>
  <dcterms:modified xsi:type="dcterms:W3CDTF">2023-10-16T15:15:05Z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0x010100C1B31F7DDA10624F9ED6248EB701845B</vt:lpwstr>
  </property>
</Properties>
</file>