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40B9E-63BF-04CF-D6DC-5262AF50D5F7}" v="58" dt="2023-10-15T17:23:17.769"/>
    <p1510:client id="{B403AC82-23E5-E98E-4C1E-AC2BAC229239}" v="8" dt="2023-10-15T17:18:40.856"/>
    <p1510:client id="{D99A4A95-3387-43E6-8C87-F34D643337B7}" v="243" dt="2023-10-15T17:17:01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116" d="100"/>
          <a:sy n="116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A240031C-38CF-4FC2-A744-28B7BDC9A5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25E7280-18D8-4D6F-914A-3A9A6664ED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64B1A-A3FC-4C58-9162-BC4386BF8285}" type="datetime1">
              <a:rPr lang="hr-HR" smtClean="0"/>
              <a:t>15.10.2023.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687A1CA-9B47-4134-991F-EDF66049B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C0E1845-C425-4938-87A0-57538FF075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DDB08-0C75-4DC6-839E-7746973808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656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6255C-B2FF-459E-901B-18C8ACF2C193}" type="datetime1">
              <a:rPr lang="hr-HR" smtClean="0"/>
              <a:pPr/>
              <a:t>15.10.2023.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757F4-B8E9-44EF-939A-6ACCE3A0302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3896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757F4-B8E9-44EF-939A-6ACCE3A0302E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530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avokutnik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Pravokut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avokut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avokut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a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Ravni poveznik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ni poveznik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20" name="Rezervirano mjesto za datum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3DEE80AF-EA99-47C6-BF0D-D5B625A26302}" type="datetime1">
              <a:rPr lang="hr-HR" noProof="0" smtClean="0"/>
              <a:t>15.10.2023.</a:t>
            </a:fld>
            <a:endParaRPr lang="hr-HR" noProof="0"/>
          </a:p>
        </p:txBody>
      </p:sp>
      <p:sp>
        <p:nvSpPr>
          <p:cNvPr id="21" name="Rezervirano mjesto za podnožje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22" name="Rezervirano mjesto za broj slajda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BC9258-ACCC-45E9-A1AA-08851BBE80B3}" type="datetime1">
              <a:rPr lang="hr-HR" noProof="0" smtClean="0"/>
              <a:t>15.10.2023.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8D8F23-2FDC-4FF8-96BC-2D8A4DDE0223}" type="datetime1">
              <a:rPr lang="hr-HR" noProof="0" smtClean="0"/>
              <a:t>15.10.2023.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369F77-6DEA-4BA9-8C1C-185CF77A2984}" type="datetime1">
              <a:rPr lang="hr-HR" noProof="0" smtClean="0"/>
              <a:t>15.10.2023.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avokutnik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Pravokut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avokutnik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avokut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a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Ravni poveznik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vni poveznik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3213DB0C-44CC-4688-A6E4-2C891B01354B}" type="datetime1">
              <a:rPr lang="hr-HR" noProof="0" smtClean="0"/>
              <a:t>15.10.2023.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1CD6C9-B7CE-49FD-9598-A6393BF7093E}" type="datetime1">
              <a:rPr lang="hr-HR" noProof="0" smtClean="0"/>
              <a:t>15.10.2023.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321ED6-9B0E-4DEB-A762-D53A95863404}" type="datetime1">
              <a:rPr lang="hr-HR" noProof="0" smtClean="0"/>
              <a:t>15.10.2023.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DA9CFF-983E-4C81-9472-ADCEBE0C6A43}" type="datetime1">
              <a:rPr lang="hr-HR" noProof="0" smtClean="0"/>
              <a:t>15.10.2023.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6FAFDB-0DDB-45B9-88B7-B152E5CED62A}" type="datetime1">
              <a:rPr lang="hr-HR" noProof="0" smtClean="0"/>
              <a:t>15.10.2023.</a:t>
            </a:fld>
            <a:endParaRPr lang="hr-HR" noProof="0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avokutnik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Pravokutnik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685800" y="609600"/>
            <a:ext cx="7772400" cy="53340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09939F-47AF-4D6A-9B12-58D46E972CA2}" type="datetime1">
              <a:rPr lang="hr-HR" noProof="0" smtClean="0"/>
              <a:t>15.10.2023.</a:t>
            </a:fld>
            <a:endParaRPr lang="hr-HR" noProof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endParaRPr lang="hr-HR" noProof="0"/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2" name="Pravokutnik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utnik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1F3B854F-14E8-4A70-A156-77E0670B0DFD}" type="datetime1">
              <a:rPr lang="hr-HR" noProof="0" smtClean="0"/>
              <a:t>15.10.2023.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0" name="Pravokutnik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E454A92-5B5F-4348-9B10-5E826495958E}" type="datetime1">
              <a:rPr lang="hr-HR" noProof="0" smtClean="0"/>
              <a:t>15.10.2023.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en" sz="6600">
                <a:solidFill>
                  <a:schemeClr val="tx1"/>
                </a:solidFill>
                <a:latin typeface="Cambria"/>
                <a:ea typeface="Cambria"/>
                <a:cs typeface="Times New Roman"/>
              </a:rPr>
              <a:t>World Tie Day</a:t>
            </a:r>
            <a:endParaRPr lang="sr-Latn-RS" sz="6600">
              <a:solidFill>
                <a:schemeClr val="tx1"/>
              </a:solidFill>
              <a:latin typeface="Cambria"/>
              <a:ea typeface="Cambria"/>
              <a:cs typeface="Times New Roman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latin typeface="Cambria"/>
                <a:ea typeface="Cambria"/>
              </a:rPr>
              <a:t>Mateo Dogan, Josip </a:t>
            </a:r>
            <a:r>
              <a:rPr lang="hr-HR" dirty="0" err="1">
                <a:latin typeface="Cambria"/>
                <a:ea typeface="Cambria"/>
              </a:rPr>
              <a:t>Šučurović</a:t>
            </a:r>
            <a:r>
              <a:rPr lang="hr-HR" dirty="0">
                <a:latin typeface="Cambria"/>
                <a:ea typeface="Cambria"/>
              </a:rPr>
              <a:t>, Luka </a:t>
            </a:r>
            <a:r>
              <a:rPr lang="hr-HR" dirty="0" err="1">
                <a:latin typeface="Cambria"/>
                <a:ea typeface="Cambria"/>
              </a:rPr>
              <a:t>Trehub</a:t>
            </a:r>
            <a:r>
              <a:rPr lang="hr-HR" dirty="0">
                <a:latin typeface="Cambria"/>
                <a:ea typeface="Cambria"/>
              </a:rPr>
              <a:t>, Mihael Matanović</a:t>
            </a:r>
          </a:p>
        </p:txBody>
      </p:sp>
    </p:spTree>
    <p:extLst>
      <p:ext uri="{BB962C8B-B14F-4D97-AF65-F5344CB8AC3E}">
        <p14:creationId xmlns:p14="http://schemas.microsoft.com/office/powerpoint/2010/main" val="16271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3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 descr="Slika na kojoj se prikazuje odijevanje, zavezati, kravata, ovratnik&#10;&#10;Opis je automatski generiran">
            <a:extLst>
              <a:ext uri="{FF2B5EF4-FFF2-40B4-BE49-F238E27FC236}">
                <a16:creationId xmlns:a16="http://schemas.microsoft.com/office/drawing/2014/main" id="{2D9BB561-C66A-FFDF-FC4E-569FCD8A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279" y="803063"/>
            <a:ext cx="3689441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3528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7C46F8-77EC-FA42-2DB3-AFEEC005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>
                <a:ea typeface="+mj-lt"/>
                <a:cs typeface="+mj-lt"/>
              </a:rPr>
              <a:t>Embracing Elegance</a:t>
            </a:r>
            <a:endParaRPr lang="sr-Latn-RS" sz="54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B4C50D-4DE7-19EA-0B63-420BA2531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3200" dirty="0" err="1">
                <a:latin typeface="Cambria"/>
                <a:ea typeface="+mn-lt"/>
                <a:cs typeface="+mn-lt"/>
              </a:rPr>
              <a:t>Ties</a:t>
            </a:r>
            <a:r>
              <a:rPr lang="hr-HR" sz="3200" dirty="0">
                <a:latin typeface="Cambria"/>
                <a:ea typeface="+mn-lt"/>
                <a:cs typeface="+mn-lt"/>
              </a:rPr>
              <a:t> are </a:t>
            </a:r>
            <a:r>
              <a:rPr lang="hr-HR" sz="3200" dirty="0" err="1">
                <a:latin typeface="Cambria"/>
                <a:ea typeface="+mn-lt"/>
                <a:cs typeface="+mn-lt"/>
              </a:rPr>
              <a:t>associated</a:t>
            </a:r>
            <a:r>
              <a:rPr lang="hr-HR" sz="3200" dirty="0">
                <a:latin typeface="Cambria"/>
                <a:ea typeface="+mn-lt"/>
                <a:cs typeface="+mn-lt"/>
              </a:rPr>
              <a:t> </a:t>
            </a:r>
            <a:r>
              <a:rPr lang="hr-HR" sz="3200" dirty="0" err="1">
                <a:latin typeface="Cambria"/>
                <a:ea typeface="+mn-lt"/>
                <a:cs typeface="+mn-lt"/>
              </a:rPr>
              <a:t>with</a:t>
            </a:r>
            <a:r>
              <a:rPr lang="hr-HR" sz="3200" dirty="0">
                <a:latin typeface="Cambria"/>
                <a:ea typeface="+mn-lt"/>
                <a:cs typeface="+mn-lt"/>
              </a:rPr>
              <a:t> </a:t>
            </a:r>
            <a:r>
              <a:rPr lang="hr-HR" sz="3200" dirty="0" err="1">
                <a:latin typeface="Cambria"/>
                <a:ea typeface="+mn-lt"/>
                <a:cs typeface="+mn-lt"/>
              </a:rPr>
              <a:t>elegance</a:t>
            </a:r>
            <a:r>
              <a:rPr lang="hr-HR" sz="3200" dirty="0">
                <a:latin typeface="Cambria"/>
                <a:ea typeface="+mn-lt"/>
                <a:cs typeface="+mn-lt"/>
              </a:rPr>
              <a:t>, </a:t>
            </a:r>
            <a:r>
              <a:rPr lang="hr-HR" sz="3200" dirty="0" err="1">
                <a:latin typeface="Cambria"/>
                <a:ea typeface="+mn-lt"/>
                <a:cs typeface="+mn-lt"/>
              </a:rPr>
              <a:t>class</a:t>
            </a:r>
            <a:r>
              <a:rPr lang="hr-HR" sz="3200" dirty="0">
                <a:latin typeface="Cambria"/>
                <a:ea typeface="+mn-lt"/>
                <a:cs typeface="+mn-lt"/>
              </a:rPr>
              <a:t>, </a:t>
            </a:r>
            <a:r>
              <a:rPr lang="hr-HR" sz="3200" dirty="0" err="1">
                <a:latin typeface="Cambria"/>
                <a:ea typeface="+mn-lt"/>
                <a:cs typeface="+mn-lt"/>
              </a:rPr>
              <a:t>and</a:t>
            </a:r>
            <a:r>
              <a:rPr lang="hr-HR" sz="3200" dirty="0">
                <a:latin typeface="Cambria"/>
                <a:ea typeface="+mn-lt"/>
                <a:cs typeface="+mn-lt"/>
              </a:rPr>
              <a:t> </a:t>
            </a:r>
            <a:r>
              <a:rPr lang="hr-HR" sz="3200" dirty="0" err="1">
                <a:latin typeface="Cambria"/>
                <a:ea typeface="+mn-lt"/>
                <a:cs typeface="+mn-lt"/>
              </a:rPr>
              <a:t>sophistication</a:t>
            </a:r>
            <a:r>
              <a:rPr lang="hr-HR" sz="3200" dirty="0">
                <a:latin typeface="Cambria"/>
                <a:ea typeface="+mn-lt"/>
                <a:cs typeface="+mn-lt"/>
              </a:rPr>
              <a:t>.</a:t>
            </a:r>
            <a:endParaRPr lang="hr-HR" sz="3200">
              <a:latin typeface="Cambria"/>
              <a:ea typeface="Cambria"/>
            </a:endParaRPr>
          </a:p>
          <a:p>
            <a:pPr>
              <a:buClr>
                <a:srgbClr val="262626"/>
              </a:buClr>
            </a:pPr>
            <a:r>
              <a:rPr lang="hr-HR" sz="3200" err="1">
                <a:latin typeface="Cambria"/>
                <a:ea typeface="+mn-lt"/>
                <a:cs typeface="+mn-lt"/>
              </a:rPr>
              <a:t>They</a:t>
            </a:r>
            <a:r>
              <a:rPr lang="hr-HR" sz="3200" dirty="0">
                <a:latin typeface="Cambria"/>
                <a:ea typeface="+mn-lt"/>
                <a:cs typeface="+mn-lt"/>
              </a:rPr>
              <a:t> </a:t>
            </a:r>
            <a:r>
              <a:rPr lang="hr-HR" sz="3200" err="1">
                <a:latin typeface="Cambria"/>
                <a:ea typeface="+mn-lt"/>
                <a:cs typeface="+mn-lt"/>
              </a:rPr>
              <a:t>continue</a:t>
            </a:r>
            <a:r>
              <a:rPr lang="hr-HR" sz="3200" dirty="0">
                <a:latin typeface="Cambria"/>
                <a:ea typeface="+mn-lt"/>
                <a:cs typeface="+mn-lt"/>
              </a:rPr>
              <a:t> to </a:t>
            </a:r>
            <a:r>
              <a:rPr lang="hr-HR" sz="3200" err="1">
                <a:latin typeface="Cambria"/>
                <a:ea typeface="+mn-lt"/>
                <a:cs typeface="+mn-lt"/>
              </a:rPr>
              <a:t>be</a:t>
            </a:r>
            <a:r>
              <a:rPr lang="hr-HR" sz="3200" dirty="0">
                <a:latin typeface="Cambria"/>
                <a:ea typeface="+mn-lt"/>
                <a:cs typeface="+mn-lt"/>
              </a:rPr>
              <a:t> a </a:t>
            </a:r>
            <a:r>
              <a:rPr lang="hr-HR" sz="3200" err="1">
                <a:latin typeface="Cambria"/>
                <a:ea typeface="+mn-lt"/>
                <a:cs typeface="+mn-lt"/>
              </a:rPr>
              <a:t>symbol</a:t>
            </a:r>
            <a:r>
              <a:rPr lang="hr-HR" sz="3200" dirty="0">
                <a:latin typeface="Cambria"/>
                <a:ea typeface="+mn-lt"/>
                <a:cs typeface="+mn-lt"/>
              </a:rPr>
              <a:t> </a:t>
            </a:r>
            <a:r>
              <a:rPr lang="hr-HR" sz="3200" err="1">
                <a:latin typeface="Cambria"/>
                <a:ea typeface="+mn-lt"/>
                <a:cs typeface="+mn-lt"/>
              </a:rPr>
              <a:t>of</a:t>
            </a:r>
            <a:r>
              <a:rPr lang="hr-HR" sz="3200" dirty="0">
                <a:latin typeface="Cambria"/>
                <a:ea typeface="+mn-lt"/>
                <a:cs typeface="+mn-lt"/>
              </a:rPr>
              <a:t> </a:t>
            </a:r>
            <a:r>
              <a:rPr lang="hr-HR" sz="3200" err="1">
                <a:latin typeface="Cambria"/>
                <a:ea typeface="+mn-lt"/>
                <a:cs typeface="+mn-lt"/>
              </a:rPr>
              <a:t>timeless</a:t>
            </a:r>
            <a:r>
              <a:rPr lang="hr-HR" sz="3200" dirty="0">
                <a:latin typeface="Cambria"/>
                <a:ea typeface="+mn-lt"/>
                <a:cs typeface="+mn-lt"/>
              </a:rPr>
              <a:t> </a:t>
            </a:r>
            <a:r>
              <a:rPr lang="hr-HR" sz="3200" err="1">
                <a:latin typeface="Cambria"/>
                <a:ea typeface="+mn-lt"/>
                <a:cs typeface="+mn-lt"/>
              </a:rPr>
              <a:t>fashion</a:t>
            </a:r>
            <a:r>
              <a:rPr lang="hr-HR" sz="3200" dirty="0">
                <a:latin typeface="Cambria"/>
                <a:ea typeface="+mn-lt"/>
                <a:cs typeface="+mn-lt"/>
              </a:rPr>
              <a:t>.</a:t>
            </a:r>
            <a:endParaRPr lang="hr-HR" sz="320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8091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4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 descr="Slika na kojoj se prikazuje odijevanje, osoba, ovratnik, majica haljina&#10;&#10;Opis je automatski generiran">
            <a:extLst>
              <a:ext uri="{FF2B5EF4-FFF2-40B4-BE49-F238E27FC236}">
                <a16:creationId xmlns:a16="http://schemas.microsoft.com/office/drawing/2014/main" id="{F3110781-802F-F4E2-AEF4-4EFC6C244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063" y="803063"/>
            <a:ext cx="5251874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173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86DAEB-2319-6C0B-CD6A-FC78F594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>
                <a:ea typeface="+mj-lt"/>
                <a:cs typeface="+mj-lt"/>
              </a:rPr>
              <a:t>Collecting Ties</a:t>
            </a:r>
            <a:endParaRPr lang="sr-Latn-RS" sz="54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3BA9A7-794C-CBC1-58B1-F940195EE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3600" err="1">
                <a:latin typeface="Cambria"/>
                <a:ea typeface="+mn-lt"/>
                <a:cs typeface="+mn-lt"/>
              </a:rPr>
              <a:t>Tie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collecting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has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become</a:t>
            </a:r>
            <a:r>
              <a:rPr lang="hr-HR" sz="3600" dirty="0">
                <a:latin typeface="Cambria"/>
                <a:ea typeface="+mn-lt"/>
                <a:cs typeface="+mn-lt"/>
              </a:rPr>
              <a:t> a </a:t>
            </a:r>
            <a:r>
              <a:rPr lang="hr-HR" sz="3600" err="1">
                <a:latin typeface="Cambria"/>
                <a:ea typeface="+mn-lt"/>
                <a:cs typeface="+mn-lt"/>
              </a:rPr>
              <a:t>hobby</a:t>
            </a:r>
            <a:r>
              <a:rPr lang="hr-HR" sz="3600" dirty="0">
                <a:latin typeface="Cambria"/>
                <a:ea typeface="+mn-lt"/>
                <a:cs typeface="+mn-lt"/>
              </a:rPr>
              <a:t> for </a:t>
            </a:r>
            <a:r>
              <a:rPr lang="hr-HR" sz="3600" err="1">
                <a:latin typeface="Cambria"/>
                <a:ea typeface="+mn-lt"/>
                <a:cs typeface="+mn-lt"/>
              </a:rPr>
              <a:t>many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enthusiasts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sz="3600" dirty="0">
              <a:latin typeface="Cambria"/>
              <a:ea typeface="Cambria"/>
              <a:cs typeface="Calibri"/>
            </a:endParaRPr>
          </a:p>
          <a:p>
            <a:pPr>
              <a:buClr>
                <a:srgbClr val="262626"/>
              </a:buClr>
            </a:pPr>
            <a:r>
              <a:rPr lang="hr-HR" sz="3600" dirty="0">
                <a:latin typeface="Cambria"/>
                <a:ea typeface="+mn-lt"/>
                <a:cs typeface="+mn-lt"/>
              </a:rPr>
              <a:t>Some </a:t>
            </a:r>
            <a:r>
              <a:rPr lang="hr-HR" sz="3600" err="1">
                <a:latin typeface="Cambria"/>
                <a:ea typeface="+mn-lt"/>
                <a:cs typeface="+mn-lt"/>
              </a:rPr>
              <a:t>collect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ties</a:t>
            </a:r>
            <a:r>
              <a:rPr lang="hr-HR" sz="3600" dirty="0">
                <a:latin typeface="Cambria"/>
                <a:ea typeface="+mn-lt"/>
                <a:cs typeface="+mn-lt"/>
              </a:rPr>
              <a:t> for </a:t>
            </a:r>
            <a:r>
              <a:rPr lang="hr-HR" sz="3600" err="1">
                <a:latin typeface="Cambria"/>
                <a:ea typeface="+mn-lt"/>
                <a:cs typeface="+mn-lt"/>
              </a:rPr>
              <a:t>their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historical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value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or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unique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designs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dirty="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24033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F9A2BAF-0F59-46A1-ADAE-18D874549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A8CD2-9DD1-463F-94B6-F2A390BC9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4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odijevanje, zavezati, ovratnik, osoba&#10;&#10;Opis je automatski generiran">
            <a:extLst>
              <a:ext uri="{FF2B5EF4-FFF2-40B4-BE49-F238E27FC236}">
                <a16:creationId xmlns:a16="http://schemas.microsoft.com/office/drawing/2014/main" id="{2D9609F4-3594-F730-7713-959A33E9F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2" r="1" b="2105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2B53684-2A8B-4C6B-8F55-3B5CE3994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4589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224CE0-FBD2-C815-3DAB-7C01F350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>
                <a:ea typeface="+mj-lt"/>
                <a:cs typeface="+mj-lt"/>
              </a:rPr>
              <a:t>Tie-Related Charities</a:t>
            </a:r>
            <a:endParaRPr lang="sr-Latn-RS" sz="54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85E2DD-63CE-B171-758A-449B8FD3A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3600" dirty="0">
                <a:latin typeface="Cambria"/>
                <a:ea typeface="+mn-lt"/>
                <a:cs typeface="+mn-lt"/>
              </a:rPr>
              <a:t>Some </a:t>
            </a:r>
            <a:r>
              <a:rPr lang="hr-HR" sz="3600" err="1">
                <a:latin typeface="Cambria"/>
                <a:ea typeface="+mn-lt"/>
                <a:cs typeface="+mn-lt"/>
              </a:rPr>
              <a:t>organizations</a:t>
            </a:r>
            <a:r>
              <a:rPr lang="hr-HR" sz="3600" dirty="0">
                <a:latin typeface="Cambria"/>
                <a:ea typeface="+mn-lt"/>
                <a:cs typeface="+mn-lt"/>
              </a:rPr>
              <a:t> use </a:t>
            </a:r>
            <a:r>
              <a:rPr lang="hr-HR" sz="3600" err="1">
                <a:latin typeface="Cambria"/>
                <a:ea typeface="+mn-lt"/>
                <a:cs typeface="+mn-lt"/>
              </a:rPr>
              <a:t>Tie</a:t>
            </a:r>
            <a:r>
              <a:rPr lang="hr-HR" sz="3600" dirty="0">
                <a:latin typeface="Cambria"/>
                <a:ea typeface="+mn-lt"/>
                <a:cs typeface="+mn-lt"/>
              </a:rPr>
              <a:t> Day to </a:t>
            </a:r>
            <a:r>
              <a:rPr lang="hr-HR" sz="3600" err="1">
                <a:latin typeface="Cambria"/>
                <a:ea typeface="+mn-lt"/>
                <a:cs typeface="+mn-lt"/>
              </a:rPr>
              <a:t>raise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awareness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and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funds</a:t>
            </a:r>
            <a:r>
              <a:rPr lang="hr-HR" sz="3600" dirty="0">
                <a:latin typeface="Cambria"/>
                <a:ea typeface="+mn-lt"/>
                <a:cs typeface="+mn-lt"/>
              </a:rPr>
              <a:t> for </a:t>
            </a:r>
            <a:r>
              <a:rPr lang="hr-HR" sz="3600" err="1">
                <a:latin typeface="Cambria"/>
                <a:ea typeface="+mn-lt"/>
                <a:cs typeface="+mn-lt"/>
              </a:rPr>
              <a:t>charitable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causes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sz="3600">
              <a:latin typeface="Cambria"/>
              <a:ea typeface="Cambria"/>
            </a:endParaRPr>
          </a:p>
          <a:p>
            <a:pPr>
              <a:buClr>
                <a:srgbClr val="262626"/>
              </a:buClr>
            </a:pPr>
            <a:r>
              <a:rPr lang="hr-HR" sz="3600" err="1">
                <a:latin typeface="Cambria"/>
                <a:ea typeface="+mn-lt"/>
                <a:cs typeface="+mn-lt"/>
              </a:rPr>
              <a:t>They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leverage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tie's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symbolism</a:t>
            </a:r>
            <a:r>
              <a:rPr lang="hr-HR" sz="3600" dirty="0">
                <a:latin typeface="Cambria"/>
                <a:ea typeface="+mn-lt"/>
                <a:cs typeface="+mn-lt"/>
              </a:rPr>
              <a:t> to </a:t>
            </a:r>
            <a:r>
              <a:rPr lang="hr-HR" sz="3600" err="1">
                <a:latin typeface="Cambria"/>
                <a:ea typeface="+mn-lt"/>
                <a:cs typeface="+mn-lt"/>
              </a:rPr>
              <a:t>support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various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charitable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efforts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sz="360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18408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6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 descr="Slika na kojoj se prikazuje osoba, odijevanje, Ljudsko lice, zavezati&#10;&#10;Opis je automatski generiran">
            <a:extLst>
              <a:ext uri="{FF2B5EF4-FFF2-40B4-BE49-F238E27FC236}">
                <a16:creationId xmlns:a16="http://schemas.microsoft.com/office/drawing/2014/main" id="{BC244247-C0C2-F6B9-21AD-66E2D90BF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6197"/>
          <a:stretch/>
        </p:blipFill>
        <p:spPr>
          <a:xfrm>
            <a:off x="2537893" y="803063"/>
            <a:ext cx="7116213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1326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1E6E11-4B1C-F447-D9FD-1EAB382B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>
                <a:ea typeface="+mj-lt"/>
                <a:cs typeface="+mj-lt"/>
              </a:rPr>
              <a:t>Conclusion</a:t>
            </a:r>
            <a:endParaRPr lang="sr-Latn-RS" sz="54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530BA8-E633-4B74-ECF9-CAF3FE14F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262626"/>
              </a:buClr>
            </a:pPr>
            <a:r>
              <a:rPr lang="hr-HR" sz="3600" dirty="0">
                <a:latin typeface="Cambria"/>
                <a:ea typeface="+mn-lt"/>
                <a:cs typeface="+mn-lt"/>
              </a:rPr>
              <a:t>In </a:t>
            </a:r>
            <a:r>
              <a:rPr lang="hr-HR" sz="3600" err="1">
                <a:latin typeface="Cambria"/>
                <a:ea typeface="+mn-lt"/>
                <a:cs typeface="+mn-lt"/>
              </a:rPr>
              <a:t>conclusion</a:t>
            </a:r>
            <a:r>
              <a:rPr lang="hr-HR" sz="3600" dirty="0">
                <a:latin typeface="Cambria"/>
                <a:ea typeface="+mn-lt"/>
                <a:cs typeface="+mn-lt"/>
              </a:rPr>
              <a:t>, </a:t>
            </a:r>
            <a:r>
              <a:rPr lang="hr-HR" sz="3600" err="1">
                <a:latin typeface="Cambria"/>
                <a:ea typeface="+mn-lt"/>
                <a:cs typeface="+mn-lt"/>
              </a:rPr>
              <a:t>Tie</a:t>
            </a:r>
            <a:r>
              <a:rPr lang="hr-HR" sz="3600" dirty="0">
                <a:latin typeface="Cambria"/>
                <a:ea typeface="+mn-lt"/>
                <a:cs typeface="+mn-lt"/>
              </a:rPr>
              <a:t> Day </a:t>
            </a:r>
            <a:r>
              <a:rPr lang="hr-HR" sz="3600" err="1">
                <a:latin typeface="Cambria"/>
                <a:ea typeface="+mn-lt"/>
                <a:cs typeface="+mn-lt"/>
              </a:rPr>
              <a:t>celebrates</a:t>
            </a:r>
            <a:r>
              <a:rPr lang="hr-HR" sz="3600" dirty="0">
                <a:latin typeface="Cambria"/>
                <a:ea typeface="+mn-lt"/>
                <a:cs typeface="+mn-lt"/>
              </a:rPr>
              <a:t> a </a:t>
            </a:r>
            <a:r>
              <a:rPr lang="hr-HR" sz="3600" err="1">
                <a:latin typeface="Cambria"/>
                <a:ea typeface="+mn-lt"/>
                <a:cs typeface="+mn-lt"/>
              </a:rPr>
              <a:t>timeless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fashion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accessory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with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historical</a:t>
            </a:r>
            <a:r>
              <a:rPr lang="hr-HR" sz="3600" dirty="0">
                <a:latin typeface="Cambria"/>
                <a:ea typeface="+mn-lt"/>
                <a:cs typeface="+mn-lt"/>
              </a:rPr>
              <a:t>, </a:t>
            </a:r>
            <a:r>
              <a:rPr lang="hr-HR" sz="3600" err="1">
                <a:latin typeface="Cambria"/>
                <a:ea typeface="+mn-lt"/>
                <a:cs typeface="+mn-lt"/>
              </a:rPr>
              <a:t>cultural</a:t>
            </a:r>
            <a:r>
              <a:rPr lang="hr-HR" sz="3600" dirty="0">
                <a:latin typeface="Cambria"/>
                <a:ea typeface="+mn-lt"/>
                <a:cs typeface="+mn-lt"/>
              </a:rPr>
              <a:t>, </a:t>
            </a:r>
            <a:r>
              <a:rPr lang="hr-HR" sz="3600" err="1">
                <a:latin typeface="Cambria"/>
                <a:ea typeface="+mn-lt"/>
                <a:cs typeface="+mn-lt"/>
              </a:rPr>
              <a:t>and</a:t>
            </a:r>
            <a:r>
              <a:rPr lang="hr-HR" sz="3600" dirty="0">
                <a:latin typeface="Cambria"/>
                <a:ea typeface="+mn-lt"/>
                <a:cs typeface="+mn-lt"/>
              </a:rPr>
              <a:t> personal </a:t>
            </a:r>
            <a:r>
              <a:rPr lang="hr-HR" sz="3600" err="1">
                <a:latin typeface="Cambria"/>
                <a:ea typeface="+mn-lt"/>
                <a:cs typeface="+mn-lt"/>
              </a:rPr>
              <a:t>significance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sz="3600" dirty="0">
              <a:latin typeface="Cambria"/>
              <a:ea typeface="Cambria"/>
            </a:endParaRPr>
          </a:p>
          <a:p>
            <a:pPr>
              <a:buClr>
                <a:srgbClr val="262626"/>
              </a:buClr>
            </a:pPr>
            <a:r>
              <a:rPr lang="hr-HR" sz="3600" err="1">
                <a:latin typeface="Cambria"/>
                <a:ea typeface="+mn-lt"/>
                <a:cs typeface="+mn-lt"/>
              </a:rPr>
              <a:t>It's</a:t>
            </a:r>
            <a:r>
              <a:rPr lang="hr-HR" sz="3600" dirty="0">
                <a:latin typeface="Cambria"/>
                <a:ea typeface="+mn-lt"/>
                <a:cs typeface="+mn-lt"/>
              </a:rPr>
              <a:t> a </a:t>
            </a:r>
            <a:r>
              <a:rPr lang="hr-HR" sz="3600" err="1">
                <a:latin typeface="Cambria"/>
                <a:ea typeface="+mn-lt"/>
                <a:cs typeface="+mn-lt"/>
              </a:rPr>
              <a:t>day</a:t>
            </a:r>
            <a:r>
              <a:rPr lang="hr-HR" sz="3600" dirty="0">
                <a:latin typeface="Cambria"/>
                <a:ea typeface="+mn-lt"/>
                <a:cs typeface="+mn-lt"/>
              </a:rPr>
              <a:t> to </a:t>
            </a:r>
            <a:r>
              <a:rPr lang="hr-HR" sz="3600" err="1">
                <a:latin typeface="Cambria"/>
                <a:ea typeface="+mn-lt"/>
                <a:cs typeface="+mn-lt"/>
              </a:rPr>
              <a:t>appreciate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tie's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enduring</a:t>
            </a:r>
            <a:r>
              <a:rPr lang="hr-HR" sz="3600" dirty="0">
                <a:latin typeface="Cambria"/>
                <a:ea typeface="+mn-lt"/>
                <a:cs typeface="+mn-lt"/>
              </a:rPr>
              <a:t> influence </a:t>
            </a:r>
            <a:r>
              <a:rPr lang="hr-HR" sz="3600" err="1">
                <a:latin typeface="Cambria"/>
                <a:ea typeface="+mn-lt"/>
                <a:cs typeface="+mn-lt"/>
              </a:rPr>
              <a:t>and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versatility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in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world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of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fashion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sz="3600" dirty="0">
              <a:latin typeface="Cambria"/>
              <a:ea typeface="Cambria"/>
            </a:endParaRPr>
          </a:p>
          <a:p>
            <a:pPr>
              <a:buClr>
                <a:srgbClr val="262626"/>
              </a:buClr>
            </a:pPr>
            <a:endParaRPr lang="hr-HR" sz="3600" dirty="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55302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4789F1-5F3B-4DEE-BEAA-E70D1E08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3C3E38-DF85-49B0-BDB8-38728B091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5F504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Picture 4" descr="Checkmate move on chessboard">
            <a:extLst>
              <a:ext uri="{FF2B5EF4-FFF2-40B4-BE49-F238E27FC236}">
                <a16:creationId xmlns:a16="http://schemas.microsoft.com/office/drawing/2014/main" id="{7E6F76CC-C077-A0BB-DFBD-FD47E98BD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5294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A64C07-E10A-8C46-2F7D-575770C58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022" y="2771046"/>
            <a:ext cx="10058400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FFFFFF"/>
              </a:buClr>
              <a:buNone/>
            </a:pPr>
            <a:r>
              <a:rPr lang="hr-HR" sz="80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905480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6D274C-05E9-B4A7-8783-B730FC1B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b="1" err="1">
                <a:ea typeface="+mj-lt"/>
                <a:cs typeface="+mj-lt"/>
              </a:rPr>
              <a:t>Historical</a:t>
            </a:r>
            <a:r>
              <a:rPr lang="hr-HR" sz="5400" b="1">
                <a:ea typeface="+mj-lt"/>
                <a:cs typeface="+mj-lt"/>
              </a:rPr>
              <a:t> </a:t>
            </a:r>
            <a:r>
              <a:rPr lang="hr-HR" sz="5400" b="1" err="1">
                <a:ea typeface="+mj-lt"/>
                <a:cs typeface="+mj-lt"/>
              </a:rPr>
              <a:t>Roots</a:t>
            </a:r>
            <a:endParaRPr lang="sr-Latn-RS" sz="5400" err="1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212885-B30C-D324-E65D-BFB3B41F6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hr-HR" sz="3600" dirty="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history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of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necktie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can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be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traced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back</a:t>
            </a:r>
            <a:r>
              <a:rPr lang="hr-HR" sz="3600" dirty="0">
                <a:latin typeface="Cambria"/>
                <a:ea typeface="+mn-lt"/>
                <a:cs typeface="+mn-lt"/>
              </a:rPr>
              <a:t> to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17th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century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during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Croatian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War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of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Thirty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Years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sz="3600" dirty="0">
              <a:latin typeface="Cambria"/>
              <a:ea typeface="Cambria"/>
            </a:endParaRPr>
          </a:p>
          <a:p>
            <a:pPr>
              <a:buClr>
                <a:srgbClr val="262626"/>
              </a:buClr>
            </a:pPr>
            <a:r>
              <a:rPr lang="hr-HR" sz="3600" err="1">
                <a:latin typeface="Cambria"/>
                <a:ea typeface="+mn-lt"/>
                <a:cs typeface="+mn-lt"/>
              </a:rPr>
              <a:t>We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will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unravel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story </a:t>
            </a:r>
            <a:r>
              <a:rPr lang="hr-HR" sz="3600" err="1">
                <a:latin typeface="Cambria"/>
                <a:ea typeface="+mn-lt"/>
                <a:cs typeface="+mn-lt"/>
              </a:rPr>
              <a:t>of</a:t>
            </a:r>
            <a:r>
              <a:rPr lang="hr-HR" sz="3600" dirty="0">
                <a:latin typeface="Cambria"/>
                <a:ea typeface="+mn-lt"/>
                <a:cs typeface="+mn-lt"/>
              </a:rPr>
              <a:t> how </a:t>
            </a:r>
            <a:r>
              <a:rPr lang="hr-HR" sz="360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Croatian "</a:t>
            </a:r>
            <a:r>
              <a:rPr lang="hr-HR" sz="3600" err="1">
                <a:latin typeface="Cambria"/>
                <a:ea typeface="+mn-lt"/>
                <a:cs typeface="+mn-lt"/>
              </a:rPr>
              <a:t>Cravat</a:t>
            </a:r>
            <a:r>
              <a:rPr lang="hr-HR" sz="3600" dirty="0">
                <a:latin typeface="Cambria"/>
                <a:ea typeface="+mn-lt"/>
                <a:cs typeface="+mn-lt"/>
              </a:rPr>
              <a:t>" </a:t>
            </a:r>
            <a:r>
              <a:rPr lang="hr-HR" sz="3600" err="1">
                <a:latin typeface="Cambria"/>
                <a:ea typeface="+mn-lt"/>
                <a:cs typeface="+mn-lt"/>
              </a:rPr>
              <a:t>became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modern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necktie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sz="360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05655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E99C32-1032-54C7-7875-06A7EDB5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b="1" err="1">
                <a:ea typeface="+mj-lt"/>
                <a:cs typeface="+mj-lt"/>
              </a:rPr>
              <a:t>Birth</a:t>
            </a:r>
            <a:r>
              <a:rPr lang="hr-HR" sz="5400" b="1">
                <a:ea typeface="+mj-lt"/>
                <a:cs typeface="+mj-lt"/>
              </a:rPr>
              <a:t> </a:t>
            </a:r>
            <a:r>
              <a:rPr lang="hr-HR" sz="5400" b="1" err="1">
                <a:ea typeface="+mj-lt"/>
                <a:cs typeface="+mj-lt"/>
              </a:rPr>
              <a:t>of</a:t>
            </a:r>
            <a:r>
              <a:rPr lang="hr-HR" sz="5400" b="1">
                <a:ea typeface="+mj-lt"/>
                <a:cs typeface="+mj-lt"/>
              </a:rPr>
              <a:t> </a:t>
            </a:r>
            <a:r>
              <a:rPr lang="hr-HR" sz="5400" b="1" err="1">
                <a:ea typeface="+mj-lt"/>
                <a:cs typeface="+mj-lt"/>
              </a:rPr>
              <a:t>the</a:t>
            </a:r>
            <a:r>
              <a:rPr lang="hr-HR" sz="5400" b="1">
                <a:ea typeface="+mj-lt"/>
                <a:cs typeface="+mj-lt"/>
              </a:rPr>
              <a:t> </a:t>
            </a:r>
            <a:r>
              <a:rPr lang="hr-HR" sz="5400" b="1" err="1">
                <a:ea typeface="+mj-lt"/>
                <a:cs typeface="+mj-lt"/>
              </a:rPr>
              <a:t>Modern</a:t>
            </a:r>
            <a:r>
              <a:rPr lang="hr-HR" sz="5400" b="1">
                <a:ea typeface="+mj-lt"/>
                <a:cs typeface="+mj-lt"/>
              </a:rPr>
              <a:t> Tie</a:t>
            </a:r>
            <a:endParaRPr lang="sr-Latn-RS" sz="5400">
              <a:ea typeface="+mj-lt"/>
              <a:cs typeface="+mj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976A4A-0D81-5A0C-E06F-9A5436FD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3600" dirty="0" err="1">
                <a:latin typeface="Cambria"/>
                <a:ea typeface="+mn-lt"/>
                <a:cs typeface="+mn-lt"/>
              </a:rPr>
              <a:t>Learn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about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role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of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French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visitors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who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were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enamored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by</a:t>
            </a:r>
            <a:r>
              <a:rPr lang="hr-HR" sz="3600" dirty="0">
                <a:latin typeface="Cambria"/>
                <a:ea typeface="+mn-lt"/>
                <a:cs typeface="+mn-lt"/>
              </a:rPr>
              <a:t> Croatian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soldiers</a:t>
            </a:r>
            <a:r>
              <a:rPr lang="hr-HR" sz="3600" dirty="0">
                <a:latin typeface="Cambria"/>
                <a:ea typeface="+mn-lt"/>
                <a:cs typeface="+mn-lt"/>
              </a:rPr>
              <a:t>'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neckwear</a:t>
            </a:r>
            <a:r>
              <a:rPr lang="hr-HR" sz="3600" dirty="0">
                <a:latin typeface="Cambria"/>
                <a:ea typeface="+mn-lt"/>
                <a:cs typeface="+mn-lt"/>
              </a:rPr>
              <a:t>,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which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eventually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evolved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into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modern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necktie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sz="3600" dirty="0">
              <a:latin typeface="Cambria"/>
              <a:ea typeface="Cambria"/>
            </a:endParaRPr>
          </a:p>
          <a:p>
            <a:pPr>
              <a:buClr>
                <a:srgbClr val="262626"/>
              </a:buClr>
            </a:pPr>
            <a:r>
              <a:rPr lang="hr-HR" sz="3600" dirty="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journey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of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necktie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from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its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historical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roots</a:t>
            </a:r>
            <a:r>
              <a:rPr lang="hr-HR" sz="3600" dirty="0">
                <a:latin typeface="Cambria"/>
                <a:ea typeface="+mn-lt"/>
                <a:cs typeface="+mn-lt"/>
              </a:rPr>
              <a:t> to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international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fashion</a:t>
            </a:r>
            <a:r>
              <a:rPr lang="hr-HR" sz="3600" dirty="0">
                <a:latin typeface="Cambria"/>
                <a:ea typeface="+mn-lt"/>
                <a:cs typeface="+mn-lt"/>
              </a:rPr>
              <a:t> scene.</a:t>
            </a:r>
            <a:endParaRPr lang="hr-HR" sz="360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7062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8C83F5-488F-1DEA-0F82-7630AB46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Slika na kojoj se prikazuje vanjski, drvo, urbani dizajn, zgrada&#10;&#10;Opis je automatski generiran">
            <a:extLst>
              <a:ext uri="{FF2B5EF4-FFF2-40B4-BE49-F238E27FC236}">
                <a16:creationId xmlns:a16="http://schemas.microsoft.com/office/drawing/2014/main" id="{19FF7F9C-5A7D-F77E-B5A2-9FF7F81FD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9778" y="-1425311"/>
            <a:ext cx="12963407" cy="8448781"/>
          </a:xfrm>
        </p:spPr>
      </p:pic>
    </p:spTree>
    <p:extLst>
      <p:ext uri="{BB962C8B-B14F-4D97-AF65-F5344CB8AC3E}">
        <p14:creationId xmlns:p14="http://schemas.microsoft.com/office/powerpoint/2010/main" val="2834036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03DE7E-8CE1-D79E-F665-2F66F4AC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>
                <a:ea typeface="+mj-lt"/>
                <a:cs typeface="+mj-lt"/>
              </a:rPr>
              <a:t>Professional Symbolism</a:t>
            </a:r>
            <a:endParaRPr lang="sr-Latn-RS" sz="54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65329E-BEFB-0F80-C70F-7EA36883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3600" err="1">
                <a:latin typeface="Cambria"/>
                <a:ea typeface="+mn-lt"/>
                <a:cs typeface="+mn-lt"/>
              </a:rPr>
              <a:t>Ties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convey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authority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and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seriousness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in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professional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settings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sz="3600" dirty="0">
              <a:latin typeface="Cambria"/>
              <a:ea typeface="Cambria"/>
            </a:endParaRPr>
          </a:p>
          <a:p>
            <a:pPr>
              <a:buClr>
                <a:srgbClr val="262626"/>
              </a:buClr>
            </a:pPr>
            <a:r>
              <a:rPr lang="hr-HR" sz="3600" err="1">
                <a:latin typeface="Cambria"/>
                <a:ea typeface="+mn-lt"/>
                <a:cs typeface="+mn-lt"/>
              </a:rPr>
              <a:t>They</a:t>
            </a:r>
            <a:r>
              <a:rPr lang="hr-HR" sz="3600" dirty="0">
                <a:latin typeface="Cambria"/>
                <a:ea typeface="+mn-lt"/>
                <a:cs typeface="+mn-lt"/>
              </a:rPr>
              <a:t> are </a:t>
            </a:r>
            <a:r>
              <a:rPr lang="hr-HR" sz="3600" err="1">
                <a:latin typeface="Cambria"/>
                <a:ea typeface="+mn-lt"/>
                <a:cs typeface="+mn-lt"/>
              </a:rPr>
              <a:t>often</a:t>
            </a:r>
            <a:r>
              <a:rPr lang="hr-HR" sz="3600" dirty="0">
                <a:latin typeface="Cambria"/>
                <a:ea typeface="+mn-lt"/>
                <a:cs typeface="+mn-lt"/>
              </a:rPr>
              <a:t> a </a:t>
            </a:r>
            <a:r>
              <a:rPr lang="hr-HR" sz="3600" err="1">
                <a:latin typeface="Cambria"/>
                <a:ea typeface="+mn-lt"/>
                <a:cs typeface="+mn-lt"/>
              </a:rPr>
              <a:t>requirement</a:t>
            </a:r>
            <a:r>
              <a:rPr lang="hr-HR" sz="3600" dirty="0">
                <a:latin typeface="Cambria"/>
                <a:ea typeface="+mn-lt"/>
                <a:cs typeface="+mn-lt"/>
              </a:rPr>
              <a:t> for </a:t>
            </a:r>
            <a:r>
              <a:rPr lang="hr-HR" sz="3600" err="1">
                <a:latin typeface="Cambria"/>
                <a:ea typeface="+mn-lt"/>
                <a:cs typeface="+mn-lt"/>
              </a:rPr>
              <a:t>dress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codes</a:t>
            </a:r>
            <a:r>
              <a:rPr lang="hr-HR" sz="3600" dirty="0">
                <a:latin typeface="Cambria"/>
                <a:ea typeface="+mn-lt"/>
                <a:cs typeface="+mn-lt"/>
              </a:rPr>
              <a:t>, </a:t>
            </a:r>
            <a:r>
              <a:rPr lang="hr-HR" sz="3600" err="1">
                <a:latin typeface="Cambria"/>
                <a:ea typeface="+mn-lt"/>
                <a:cs typeface="+mn-lt"/>
              </a:rPr>
              <a:t>reflecting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respect</a:t>
            </a:r>
            <a:r>
              <a:rPr lang="hr-HR" sz="3600" dirty="0">
                <a:latin typeface="Cambria"/>
                <a:ea typeface="+mn-lt"/>
                <a:cs typeface="+mn-lt"/>
              </a:rPr>
              <a:t> for </a:t>
            </a:r>
            <a:r>
              <a:rPr lang="hr-HR" sz="3600" err="1">
                <a:latin typeface="Cambria"/>
                <a:ea typeface="+mn-lt"/>
                <a:cs typeface="+mn-lt"/>
              </a:rPr>
              <a:t>tradition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sz="360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8491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C79780-8E2B-1123-01C6-5A841EBD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>
                <a:ea typeface="+mj-lt"/>
                <a:cs typeface="+mj-lt"/>
              </a:rPr>
              <a:t>Evolution of Style</a:t>
            </a:r>
            <a:endParaRPr lang="sr-Latn-RS" sz="54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B35457-2200-7A57-6B14-7DA0DD2C2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3600" err="1">
                <a:latin typeface="Cambria"/>
                <a:ea typeface="+mn-lt"/>
                <a:cs typeface="+mn-lt"/>
              </a:rPr>
              <a:t>Ties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have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evolved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over</a:t>
            </a:r>
            <a:r>
              <a:rPr lang="hr-HR" sz="3600" dirty="0">
                <a:latin typeface="Cambria"/>
                <a:ea typeface="+mn-lt"/>
                <a:cs typeface="+mn-lt"/>
              </a:rPr>
              <a:t> time </a:t>
            </a:r>
            <a:r>
              <a:rPr lang="hr-HR" sz="3600" err="1">
                <a:latin typeface="Cambria"/>
                <a:ea typeface="+mn-lt"/>
                <a:cs typeface="+mn-lt"/>
              </a:rPr>
              <a:t>in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terms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of</a:t>
            </a:r>
            <a:r>
              <a:rPr lang="hr-HR" sz="3600" dirty="0">
                <a:latin typeface="Cambria"/>
                <a:ea typeface="+mn-lt"/>
                <a:cs typeface="+mn-lt"/>
              </a:rPr>
              <a:t> design, </a:t>
            </a:r>
            <a:r>
              <a:rPr lang="hr-HR" sz="3600" err="1">
                <a:latin typeface="Cambria"/>
                <a:ea typeface="+mn-lt"/>
                <a:cs typeface="+mn-lt"/>
              </a:rPr>
              <a:t>size</a:t>
            </a:r>
            <a:r>
              <a:rPr lang="hr-HR" sz="3600" dirty="0">
                <a:latin typeface="Cambria"/>
                <a:ea typeface="+mn-lt"/>
                <a:cs typeface="+mn-lt"/>
              </a:rPr>
              <a:t>, </a:t>
            </a:r>
            <a:r>
              <a:rPr lang="hr-HR" sz="3600" err="1">
                <a:latin typeface="Cambria"/>
                <a:ea typeface="+mn-lt"/>
                <a:cs typeface="+mn-lt"/>
              </a:rPr>
              <a:t>and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materials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sz="3600" dirty="0">
              <a:latin typeface="Cambria"/>
              <a:ea typeface="Cambria"/>
            </a:endParaRPr>
          </a:p>
          <a:p>
            <a:pPr>
              <a:buClr>
                <a:srgbClr val="262626"/>
              </a:buClr>
            </a:pPr>
            <a:r>
              <a:rPr lang="hr-HR" sz="3600" err="1">
                <a:latin typeface="Cambria"/>
                <a:ea typeface="+mn-lt"/>
                <a:cs typeface="+mn-lt"/>
              </a:rPr>
              <a:t>From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extravagant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and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colorful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ties</a:t>
            </a:r>
            <a:r>
              <a:rPr lang="hr-HR" sz="3600" dirty="0">
                <a:latin typeface="Cambria"/>
                <a:ea typeface="+mn-lt"/>
                <a:cs typeface="+mn-lt"/>
              </a:rPr>
              <a:t> to </a:t>
            </a:r>
            <a:r>
              <a:rPr lang="hr-HR" sz="3600" err="1">
                <a:latin typeface="Cambria"/>
                <a:ea typeface="+mn-lt"/>
                <a:cs typeface="+mn-lt"/>
              </a:rPr>
              <a:t>sleek</a:t>
            </a:r>
            <a:r>
              <a:rPr lang="hr-HR" sz="3600" dirty="0">
                <a:latin typeface="Cambria"/>
                <a:ea typeface="+mn-lt"/>
                <a:cs typeface="+mn-lt"/>
              </a:rPr>
              <a:t>, minimalist </a:t>
            </a:r>
            <a:r>
              <a:rPr lang="hr-HR" sz="3600" err="1">
                <a:latin typeface="Cambria"/>
                <a:ea typeface="+mn-lt"/>
                <a:cs typeface="+mn-lt"/>
              </a:rPr>
              <a:t>ones</a:t>
            </a:r>
            <a:r>
              <a:rPr lang="hr-HR" sz="3600" dirty="0">
                <a:latin typeface="Cambria"/>
                <a:ea typeface="+mn-lt"/>
                <a:cs typeface="+mn-lt"/>
              </a:rPr>
              <a:t>, </a:t>
            </a:r>
            <a:r>
              <a:rPr lang="hr-HR" sz="3600" err="1">
                <a:latin typeface="Cambria"/>
                <a:ea typeface="+mn-lt"/>
                <a:cs typeface="+mn-lt"/>
              </a:rPr>
              <a:t>they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reflect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changing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fashion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trends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dirty="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91109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6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 descr="Kingsbury Floral Silk Tie, Olive Green / Gold – The Dark Knot">
            <a:extLst>
              <a:ext uri="{FF2B5EF4-FFF2-40B4-BE49-F238E27FC236}">
                <a16:creationId xmlns:a16="http://schemas.microsoft.com/office/drawing/2014/main" id="{809AB082-F200-FF90-67A7-E4821423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841" y="803063"/>
            <a:ext cx="5094317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174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F941EA-A323-0ADA-0AD1-4A4DACE17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>
                <a:ea typeface="+mj-lt"/>
                <a:cs typeface="+mj-lt"/>
              </a:rPr>
              <a:t>Cultural Significance</a:t>
            </a:r>
            <a:endParaRPr lang="sr-Latn-RS" sz="5400">
              <a:ea typeface="+mj-lt"/>
              <a:cs typeface="+mj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B00A0E-CA73-10EE-46FA-E46BE2A8A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360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tie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holds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cultural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significance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in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many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parts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of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world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sz="3600">
              <a:latin typeface="Cambria"/>
              <a:ea typeface="Cambria"/>
            </a:endParaRPr>
          </a:p>
          <a:p>
            <a:pPr>
              <a:buClr>
                <a:srgbClr val="262626"/>
              </a:buClr>
            </a:pPr>
            <a:r>
              <a:rPr lang="hr-HR" sz="3600" err="1">
                <a:latin typeface="Cambria"/>
                <a:ea typeface="+mn-lt"/>
                <a:cs typeface="+mn-lt"/>
              </a:rPr>
              <a:t>It's</a:t>
            </a:r>
            <a:r>
              <a:rPr lang="hr-HR" sz="3600" dirty="0">
                <a:latin typeface="Cambria"/>
                <a:ea typeface="+mn-lt"/>
                <a:cs typeface="+mn-lt"/>
              </a:rPr>
              <a:t> a </a:t>
            </a:r>
            <a:r>
              <a:rPr lang="hr-HR" sz="3600" err="1">
                <a:latin typeface="Cambria"/>
                <a:ea typeface="+mn-lt"/>
                <a:cs typeface="+mn-lt"/>
              </a:rPr>
              <a:t>symbol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of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formality</a:t>
            </a:r>
            <a:r>
              <a:rPr lang="hr-HR" sz="3600" dirty="0">
                <a:latin typeface="Cambria"/>
                <a:ea typeface="+mn-lt"/>
                <a:cs typeface="+mn-lt"/>
              </a:rPr>
              <a:t>, </a:t>
            </a:r>
            <a:r>
              <a:rPr lang="hr-HR" sz="3600" err="1">
                <a:latin typeface="Cambria"/>
                <a:ea typeface="+mn-lt"/>
                <a:cs typeface="+mn-lt"/>
              </a:rPr>
              <a:t>professionalism</a:t>
            </a:r>
            <a:r>
              <a:rPr lang="hr-HR" sz="3600" dirty="0">
                <a:latin typeface="Cambria"/>
                <a:ea typeface="+mn-lt"/>
                <a:cs typeface="+mn-lt"/>
              </a:rPr>
              <a:t>, </a:t>
            </a:r>
            <a:r>
              <a:rPr lang="hr-HR" sz="3600" err="1">
                <a:latin typeface="Cambria"/>
                <a:ea typeface="+mn-lt"/>
                <a:cs typeface="+mn-lt"/>
              </a:rPr>
              <a:t>and</a:t>
            </a:r>
            <a:r>
              <a:rPr lang="hr-HR" sz="3600" dirty="0">
                <a:latin typeface="Cambria"/>
                <a:ea typeface="+mn-lt"/>
                <a:cs typeface="+mn-lt"/>
              </a:rPr>
              <a:t> personal </a:t>
            </a:r>
            <a:r>
              <a:rPr lang="hr-HR" sz="3600" err="1">
                <a:latin typeface="Cambria"/>
                <a:ea typeface="+mn-lt"/>
                <a:cs typeface="+mn-lt"/>
              </a:rPr>
              <a:t>style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sz="360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89032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E60222-A020-A0EE-127F-70139790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>
                <a:ea typeface="+mj-lt"/>
                <a:cs typeface="+mj-lt"/>
              </a:rPr>
              <a:t>World Tie Day Celebration</a:t>
            </a:r>
            <a:endParaRPr lang="sr-Latn-RS" sz="54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3D431A-5C55-0BC5-94B8-6DA9CF25D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3600" dirty="0" err="1">
                <a:latin typeface="Cambria"/>
                <a:ea typeface="+mn-lt"/>
                <a:cs typeface="+mn-lt"/>
              </a:rPr>
              <a:t>This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day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is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celebrated</a:t>
            </a:r>
            <a:r>
              <a:rPr lang="hr-HR" sz="3600" dirty="0">
                <a:latin typeface="Cambria"/>
                <a:ea typeface="+mn-lt"/>
                <a:cs typeface="+mn-lt"/>
              </a:rPr>
              <a:t> on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October</a:t>
            </a:r>
            <a:r>
              <a:rPr lang="hr-HR" sz="3600" dirty="0">
                <a:latin typeface="Cambria"/>
                <a:ea typeface="+mn-lt"/>
                <a:cs typeface="+mn-lt"/>
              </a:rPr>
              <a:t> 18. to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honor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tie's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historical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and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cultural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dirty="0" err="1">
                <a:latin typeface="Cambria"/>
                <a:ea typeface="+mn-lt"/>
                <a:cs typeface="+mn-lt"/>
              </a:rPr>
              <a:t>significance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sz="3600">
              <a:latin typeface="Cambria"/>
              <a:ea typeface="Cambria"/>
            </a:endParaRPr>
          </a:p>
          <a:p>
            <a:pPr>
              <a:buClr>
                <a:srgbClr val="262626"/>
              </a:buClr>
            </a:pPr>
            <a:r>
              <a:rPr lang="hr-HR" sz="3600" err="1">
                <a:latin typeface="Cambria"/>
                <a:ea typeface="+mn-lt"/>
                <a:cs typeface="+mn-lt"/>
              </a:rPr>
              <a:t>It's</a:t>
            </a:r>
            <a:r>
              <a:rPr lang="hr-HR" sz="3600" dirty="0">
                <a:latin typeface="Cambria"/>
                <a:ea typeface="+mn-lt"/>
                <a:cs typeface="+mn-lt"/>
              </a:rPr>
              <a:t> a global </a:t>
            </a:r>
            <a:r>
              <a:rPr lang="hr-HR" sz="3600" err="1">
                <a:latin typeface="Cambria"/>
                <a:ea typeface="+mn-lt"/>
                <a:cs typeface="+mn-lt"/>
              </a:rPr>
              <a:t>celebration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that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recognizes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the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tie's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impact</a:t>
            </a:r>
            <a:r>
              <a:rPr lang="hr-HR" sz="3600" dirty="0">
                <a:latin typeface="Cambria"/>
                <a:ea typeface="+mn-lt"/>
                <a:cs typeface="+mn-lt"/>
              </a:rPr>
              <a:t> on </a:t>
            </a:r>
            <a:r>
              <a:rPr lang="hr-HR" sz="3600" err="1">
                <a:latin typeface="Cambria"/>
                <a:ea typeface="+mn-lt"/>
                <a:cs typeface="+mn-lt"/>
              </a:rPr>
              <a:t>fashion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and</a:t>
            </a:r>
            <a:r>
              <a:rPr lang="hr-HR" sz="3600" dirty="0">
                <a:latin typeface="Cambria"/>
                <a:ea typeface="+mn-lt"/>
                <a:cs typeface="+mn-lt"/>
              </a:rPr>
              <a:t> </a:t>
            </a:r>
            <a:r>
              <a:rPr lang="hr-HR" sz="3600" err="1">
                <a:latin typeface="Cambria"/>
                <a:ea typeface="+mn-lt"/>
                <a:cs typeface="+mn-lt"/>
              </a:rPr>
              <a:t>culture</a:t>
            </a:r>
            <a:r>
              <a:rPr lang="hr-HR" sz="3600" dirty="0">
                <a:latin typeface="Cambria"/>
                <a:ea typeface="+mn-lt"/>
                <a:cs typeface="+mn-lt"/>
              </a:rPr>
              <a:t>.</a:t>
            </a:r>
            <a:endParaRPr lang="hr-HR" sz="360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95255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0</TotalTime>
  <Words>1</Words>
  <Application>Microsoft Office PowerPoint</Application>
  <PresentationFormat>Široki zaslon</PresentationFormat>
  <Paragraphs>1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Savon</vt:lpstr>
      <vt:lpstr>World Tie Day</vt:lpstr>
      <vt:lpstr>Historical Roots</vt:lpstr>
      <vt:lpstr>Birth of the Modern Tie</vt:lpstr>
      <vt:lpstr>PowerPoint prezentacija</vt:lpstr>
      <vt:lpstr>Professional Symbolism</vt:lpstr>
      <vt:lpstr>Evolution of Style</vt:lpstr>
      <vt:lpstr>PowerPoint prezentacija</vt:lpstr>
      <vt:lpstr>Cultural Significance</vt:lpstr>
      <vt:lpstr>World Tie Day Celebration</vt:lpstr>
      <vt:lpstr>PowerPoint prezentacija</vt:lpstr>
      <vt:lpstr>Embracing Elegance</vt:lpstr>
      <vt:lpstr>PowerPoint prezentacija</vt:lpstr>
      <vt:lpstr>Collecting Ties</vt:lpstr>
      <vt:lpstr>PowerPoint prezentacija</vt:lpstr>
      <vt:lpstr>Tie-Related Charities</vt:lpstr>
      <vt:lpstr>PowerPoint prezentacija</vt:lpstr>
      <vt:lpstr>Conclusion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/>
  <cp:revision>205</cp:revision>
  <dcterms:created xsi:type="dcterms:W3CDTF">2023-10-15T16:10:07Z</dcterms:created>
  <dcterms:modified xsi:type="dcterms:W3CDTF">2023-10-15T17:28:32Z</dcterms:modified>
</cp:coreProperties>
</file>