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61" r:id="rId5"/>
    <p:sldId id="258" r:id="rId6"/>
    <p:sldId id="263" r:id="rId7"/>
    <p:sldId id="259" r:id="rId8"/>
    <p:sldId id="260" r:id="rId9"/>
    <p:sldId id="262" r:id="rId10"/>
    <p:sldId id="264" r:id="rId11"/>
    <p:sldId id="265" r:id="rId12"/>
    <p:sldId id="266" r:id="rId13"/>
    <p:sldId id="267" r:id="rId14"/>
    <p:sldId id="269"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5" autoAdjust="0"/>
    <p:restoredTop sz="94660"/>
  </p:normalViewPr>
  <p:slideViewPr>
    <p:cSldViewPr snapToGrid="0">
      <p:cViewPr varScale="1">
        <p:scale>
          <a:sx n="53" d="100"/>
          <a:sy n="53" d="100"/>
        </p:scale>
        <p:origin x="102"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hr-HR" smtClean="0"/>
              <a:t>Uredite stil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Date Placeholder 2"/>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r-HR" smtClean="0"/>
              <a:t>Uredite stil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hr-HR" smtClean="0"/>
              <a:t>Uredite stil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r-HR" smtClean="0"/>
              <a:t>Uredite stilove teksta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hr-HR" smtClean="0"/>
              <a:t>Uredite stil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r-HR" smtClean="0"/>
              <a:t>Uredite stilove teksta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nchor="ct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hr-HR" smtClean="0"/>
              <a:t>Uredite stil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hr-HR" smtClean="0"/>
              <a:t>Uredite stil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hr-HR" smtClean="0"/>
              <a:t>Uredite stil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10/15/2023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NATIONAL NECKTIE DAY</a:t>
            </a:r>
            <a:endParaRPr lang="hr-HR" dirty="0"/>
          </a:p>
        </p:txBody>
      </p:sp>
      <p:sp>
        <p:nvSpPr>
          <p:cNvPr id="3" name="Podnaslov 2"/>
          <p:cNvSpPr>
            <a:spLocks noGrp="1"/>
          </p:cNvSpPr>
          <p:nvPr>
            <p:ph type="subTitle" idx="1"/>
          </p:nvPr>
        </p:nvSpPr>
        <p:spPr/>
        <p:txBody>
          <a:bodyPr>
            <a:normAutofit fontScale="92500" lnSpcReduction="10000"/>
          </a:bodyPr>
          <a:lstStyle/>
          <a:p>
            <a:r>
              <a:rPr lang="hr-HR" dirty="0" smtClean="0"/>
              <a:t>IVANO ŠUKER</a:t>
            </a:r>
          </a:p>
          <a:p>
            <a:r>
              <a:rPr lang="hr-HR" dirty="0" smtClean="0"/>
              <a:t>STJEPAN ČEPO</a:t>
            </a:r>
          </a:p>
          <a:p>
            <a:r>
              <a:rPr lang="hr-HR" dirty="0" smtClean="0"/>
              <a:t>IVAN LONČAR</a:t>
            </a:r>
          </a:p>
          <a:p>
            <a:r>
              <a:rPr lang="hr-HR" dirty="0" smtClean="0"/>
              <a:t>MATKO BOŠKOVIĆ</a:t>
            </a:r>
          </a:p>
          <a:p>
            <a:r>
              <a:rPr lang="hr-HR" dirty="0" smtClean="0"/>
              <a:t>PETAR NALBANI</a:t>
            </a:r>
            <a:endParaRPr lang="hr-HR" dirty="0"/>
          </a:p>
        </p:txBody>
      </p:sp>
    </p:spTree>
    <p:extLst>
      <p:ext uri="{BB962C8B-B14F-4D97-AF65-F5344CB8AC3E}">
        <p14:creationId xmlns:p14="http://schemas.microsoft.com/office/powerpoint/2010/main" val="2438757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1710–1800: </a:t>
            </a:r>
            <a:r>
              <a:rPr lang="hr-HR" dirty="0" err="1"/>
              <a:t>stocks</a:t>
            </a:r>
            <a:r>
              <a:rPr lang="hr-HR" dirty="0"/>
              <a:t>, </a:t>
            </a:r>
            <a:r>
              <a:rPr lang="hr-HR" dirty="0" err="1"/>
              <a:t>solitaires</a:t>
            </a:r>
            <a:r>
              <a:rPr lang="hr-HR" dirty="0"/>
              <a:t>, </a:t>
            </a:r>
            <a:r>
              <a:rPr lang="hr-HR" dirty="0" err="1"/>
              <a:t>neckcloths</a:t>
            </a:r>
            <a:r>
              <a:rPr lang="hr-HR" dirty="0"/>
              <a:t>, </a:t>
            </a:r>
            <a:r>
              <a:rPr lang="hr-HR" dirty="0" err="1"/>
              <a:t>cravats</a:t>
            </a:r>
            <a:endParaRPr lang="hr-HR" dirty="0"/>
          </a:p>
        </p:txBody>
      </p:sp>
      <p:sp>
        <p:nvSpPr>
          <p:cNvPr id="3" name="Rezervirano mjesto sadržaja 2"/>
          <p:cNvSpPr>
            <a:spLocks noGrp="1"/>
          </p:cNvSpPr>
          <p:nvPr>
            <p:ph idx="1"/>
          </p:nvPr>
        </p:nvSpPr>
        <p:spPr/>
        <p:txBody>
          <a:bodyPr/>
          <a:lstStyle/>
          <a:p>
            <a:r>
              <a:rPr lang="en-US" dirty="0"/>
              <a:t>In 1715, another kind of neckwear, called "stocks" made its appearance. The term originally referred to a leather collar, laced at the back, worn by soldiers to promote holding the head high in a military bearing. The leather stock also afforded some protection to the major blood vessels of the neck from saber or bayonet attacks. General Sherman is seen wearing a leather stock in several American Civil War-era photographs.</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3710749"/>
            <a:ext cx="2143125" cy="2143125"/>
          </a:xfrm>
          <a:prstGeom prst="rect">
            <a:avLst/>
          </a:prstGeom>
        </p:spPr>
      </p:pic>
    </p:spTree>
    <p:extLst>
      <p:ext uri="{BB962C8B-B14F-4D97-AF65-F5344CB8AC3E}">
        <p14:creationId xmlns:p14="http://schemas.microsoft.com/office/powerpoint/2010/main" val="256479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r>
              <a:rPr lang="en-US" dirty="0"/>
              <a:t>Stock ties were initially just a small piece of muslin folded into a narrow band wound a few times around the shirt collar and secured from behind with a pin. It was fashionable for men to wear their hair long, past shoulder length. The ends were tucked into a black silk bag worn at the nape of the neck. This was known as the bag-wig hairstyle, and the neckwear worn with it was the stock.  The solitaire was a variation of the bag wig. This form had matching ribbons stitched around the bag. After the stock was in place, the ribbons would be brought forward and tied in a large bow in front of the wearer.</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131" y="4487332"/>
            <a:ext cx="3943167" cy="1851365"/>
          </a:xfrm>
          <a:prstGeom prst="rect">
            <a:avLst/>
          </a:prstGeom>
        </p:spPr>
      </p:pic>
    </p:spTree>
    <p:extLst>
      <p:ext uri="{BB962C8B-B14F-4D97-AF65-F5344CB8AC3E}">
        <p14:creationId xmlns:p14="http://schemas.microsoft.com/office/powerpoint/2010/main" val="4009561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r>
              <a:rPr lang="en-US" dirty="0"/>
              <a:t>Sometime in the late 18th century, cravats began to make an appearance </a:t>
            </a:r>
            <a:r>
              <a:rPr lang="en-US" dirty="0" err="1" smtClean="0"/>
              <a:t>again.This</a:t>
            </a:r>
            <a:r>
              <a:rPr lang="en-US" dirty="0" smtClean="0"/>
              <a:t> </a:t>
            </a:r>
            <a:r>
              <a:rPr lang="en-US" dirty="0"/>
              <a:t>can be attributed to a group of young men called the </a:t>
            </a:r>
            <a:r>
              <a:rPr lang="en-US" dirty="0" err="1"/>
              <a:t>macaronis</a:t>
            </a:r>
            <a:r>
              <a:rPr lang="en-US" dirty="0"/>
              <a:t> (as mentioned in the song "Yankee Doodle"). These were young Englishmen who returned from Europe and brought with them new ideas about fashion from Italy. The French contemporaries of the </a:t>
            </a:r>
            <a:r>
              <a:rPr lang="en-US" dirty="0" err="1"/>
              <a:t>macaronis</a:t>
            </a:r>
            <a:r>
              <a:rPr lang="en-US" dirty="0"/>
              <a:t> were the '</a:t>
            </a:r>
            <a:r>
              <a:rPr lang="en-US" dirty="0" err="1"/>
              <a:t>petits</a:t>
            </a:r>
            <a:r>
              <a:rPr lang="en-US" dirty="0"/>
              <a:t>-maîtres' and </a:t>
            </a:r>
            <a:r>
              <a:rPr lang="en-US" dirty="0" err="1"/>
              <a:t>incroyables</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973" y="3619328"/>
            <a:ext cx="3058859" cy="3058859"/>
          </a:xfrm>
          <a:prstGeom prst="rect">
            <a:avLst/>
          </a:prstGeom>
        </p:spPr>
      </p:pic>
    </p:spTree>
    <p:extLst>
      <p:ext uri="{BB962C8B-B14F-4D97-AF65-F5344CB8AC3E}">
        <p14:creationId xmlns:p14="http://schemas.microsoft.com/office/powerpoint/2010/main" val="3167788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1800–1850: cravat, stocks, scarves, bandanas.</a:t>
            </a:r>
            <a:endParaRPr lang="hr-HR" dirty="0"/>
          </a:p>
        </p:txBody>
      </p:sp>
      <p:sp>
        <p:nvSpPr>
          <p:cNvPr id="3" name="Rezervirano mjesto sadržaja 2"/>
          <p:cNvSpPr>
            <a:spLocks noGrp="1"/>
          </p:cNvSpPr>
          <p:nvPr>
            <p:ph idx="1"/>
          </p:nvPr>
        </p:nvSpPr>
        <p:spPr/>
        <p:txBody>
          <a:bodyPr/>
          <a:lstStyle/>
          <a:p>
            <a:r>
              <a:rPr lang="en-US" dirty="0"/>
              <a:t>At this time, there was also much interest in the way to tie a proper cravat and this led to a series of publications. This began in 1818 with the publication of </a:t>
            </a:r>
            <a:r>
              <a:rPr lang="en-US" dirty="0" err="1"/>
              <a:t>Neckclothitania</a:t>
            </a:r>
            <a:r>
              <a:rPr lang="en-US" dirty="0"/>
              <a:t>, a style manual that contained illustrated instructions on how to tie 14 different cravats. Soon after, the immense skill required to tie the cravat in certain styles quickly became a mark of a man's elegance and wealth.[5] It was also the first book to use the word tie in association with neckwear.</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787" y="3767329"/>
            <a:ext cx="3681747" cy="2559430"/>
          </a:xfrm>
          <a:prstGeom prst="rect">
            <a:avLst/>
          </a:prstGeom>
        </p:spPr>
      </p:pic>
    </p:spTree>
    <p:extLst>
      <p:ext uri="{BB962C8B-B14F-4D97-AF65-F5344CB8AC3E}">
        <p14:creationId xmlns:p14="http://schemas.microsoft.com/office/powerpoint/2010/main" val="426329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9868" y="637234"/>
            <a:ext cx="7706296" cy="5357165"/>
          </a:xfrm>
        </p:spPr>
      </p:pic>
    </p:spTree>
    <p:extLst>
      <p:ext uri="{BB962C8B-B14F-4D97-AF65-F5344CB8AC3E}">
        <p14:creationId xmlns:p14="http://schemas.microsoft.com/office/powerpoint/2010/main" val="231510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stretch>
            <a:fillRect/>
          </a:stretch>
        </p:blipFill>
        <p:spPr>
          <a:xfrm>
            <a:off x="0" y="-9130"/>
            <a:ext cx="3694176" cy="6867130"/>
          </a:xfrm>
          <a:prstGeom prst="rect">
            <a:avLst/>
          </a:prstGeom>
        </p:spPr>
      </p:pic>
      <p:pic>
        <p:nvPicPr>
          <p:cNvPr id="5" name="Slika 4"/>
          <p:cNvPicPr>
            <a:picLocks noChangeAspect="1"/>
          </p:cNvPicPr>
          <p:nvPr/>
        </p:nvPicPr>
        <p:blipFill>
          <a:blip r:embed="rId3"/>
          <a:stretch>
            <a:fillRect/>
          </a:stretch>
        </p:blipFill>
        <p:spPr>
          <a:xfrm>
            <a:off x="8514665" y="6524"/>
            <a:ext cx="3677335" cy="6835821"/>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175" y="-9130"/>
            <a:ext cx="4820489" cy="6867130"/>
          </a:xfrm>
          <a:prstGeom prst="rect">
            <a:avLst/>
          </a:prstGeom>
        </p:spPr>
      </p:pic>
    </p:spTree>
    <p:extLst>
      <p:ext uri="{BB962C8B-B14F-4D97-AF65-F5344CB8AC3E}">
        <p14:creationId xmlns:p14="http://schemas.microsoft.com/office/powerpoint/2010/main" val="336325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008" y="0"/>
            <a:ext cx="10113264" cy="6853311"/>
          </a:xfrm>
        </p:spPr>
      </p:pic>
    </p:spTree>
    <p:extLst>
      <p:ext uri="{BB962C8B-B14F-4D97-AF65-F5344CB8AC3E}">
        <p14:creationId xmlns:p14="http://schemas.microsoft.com/office/powerpoint/2010/main" val="343432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185" y="0"/>
            <a:ext cx="6784848" cy="6485497"/>
          </a:xfrm>
        </p:spPr>
      </p:pic>
    </p:spTree>
    <p:extLst>
      <p:ext uri="{BB962C8B-B14F-4D97-AF65-F5344CB8AC3E}">
        <p14:creationId xmlns:p14="http://schemas.microsoft.com/office/powerpoint/2010/main" val="1016024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Necktie</a:t>
            </a:r>
            <a:endParaRPr lang="hr-HR" dirty="0"/>
          </a:p>
        </p:txBody>
      </p:sp>
      <p:sp>
        <p:nvSpPr>
          <p:cNvPr id="3" name="Rezervirano mjesto sadržaja 2"/>
          <p:cNvSpPr>
            <a:spLocks noGrp="1"/>
          </p:cNvSpPr>
          <p:nvPr>
            <p:ph idx="1"/>
          </p:nvPr>
        </p:nvSpPr>
        <p:spPr/>
        <p:txBody>
          <a:bodyPr/>
          <a:lstStyle/>
          <a:p>
            <a:r>
              <a:rPr lang="en-US" dirty="0"/>
              <a:t>A necktie, or simply a tie, is a piece of cloth worn for decorative purposes around the neck, resting under the shirt collar and knotted at the throat, and often draped down the chest.</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54308">
            <a:off x="8759190" y="2574926"/>
            <a:ext cx="1257300" cy="3638550"/>
          </a:xfrm>
          <a:prstGeom prst="rect">
            <a:avLst/>
          </a:prstGeom>
        </p:spPr>
      </p:pic>
    </p:spTree>
    <p:extLst>
      <p:ext uri="{BB962C8B-B14F-4D97-AF65-F5344CB8AC3E}">
        <p14:creationId xmlns:p14="http://schemas.microsoft.com/office/powerpoint/2010/main" val="3215015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9668"/>
          </a:xfrm>
        </p:spPr>
      </p:pic>
    </p:spTree>
    <p:extLst>
      <p:ext uri="{BB962C8B-B14F-4D97-AF65-F5344CB8AC3E}">
        <p14:creationId xmlns:p14="http://schemas.microsoft.com/office/powerpoint/2010/main" val="503851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r>
              <a:rPr lang="en-US" dirty="0"/>
              <a:t>Variants include the ascot, bow, bolo, zipper tie, cravat, and knit. The modern necktie, ascot, and bow tie are descended from the cravat. Neckties are generally </a:t>
            </a:r>
            <a:r>
              <a:rPr lang="en-US" dirty="0" err="1"/>
              <a:t>unsized</a:t>
            </a:r>
            <a:r>
              <a:rPr lang="en-US" dirty="0"/>
              <a:t> but may be available in a longer size. In some cultures, men and boys wear neckties as part of office attire or formal wear. Women wear them less often. Neckties can also be part of a uniform. Neckties are traditionally worn with the top shirt button fastened, and the tie knot resting between the collar points</a:t>
            </a:r>
            <a:r>
              <a:rPr lang="en-US" dirty="0" smtClean="0"/>
              <a:t>.</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508" y="3776312"/>
            <a:ext cx="3244596" cy="2347416"/>
          </a:xfrm>
          <a:prstGeom prst="rect">
            <a:avLst/>
          </a:prstGeom>
        </p:spPr>
      </p:pic>
    </p:spTree>
    <p:extLst>
      <p:ext uri="{BB962C8B-B14F-4D97-AF65-F5344CB8AC3E}">
        <p14:creationId xmlns:p14="http://schemas.microsoft.com/office/powerpoint/2010/main" val="2241954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1976168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History</a:t>
            </a:r>
            <a:r>
              <a:rPr lang="hr-HR" dirty="0"/>
              <a:t/>
            </a:r>
            <a:br>
              <a:rPr lang="hr-HR" dirty="0"/>
            </a:br>
            <a:endParaRPr lang="hr-HR" dirty="0"/>
          </a:p>
        </p:txBody>
      </p:sp>
      <p:sp>
        <p:nvSpPr>
          <p:cNvPr id="3" name="Rezervirano mjesto sadržaja 2"/>
          <p:cNvSpPr>
            <a:spLocks noGrp="1"/>
          </p:cNvSpPr>
          <p:nvPr>
            <p:ph idx="1"/>
          </p:nvPr>
        </p:nvSpPr>
        <p:spPr/>
        <p:txBody>
          <a:bodyPr/>
          <a:lstStyle/>
          <a:p>
            <a:r>
              <a:rPr lang="en-US" dirty="0"/>
              <a:t>The necktie that spread from Europe traces back to Croatian mercenaries serving in France during the Thirty Years' War (1618–1648). These mercenaries from the Military Frontier, wearing their traditional small, knotted neckerchiefs, aroused the interest of the Parisians.[2] Because of the difference between the Croatian word for Croats, </a:t>
            </a:r>
            <a:r>
              <a:rPr lang="en-US" dirty="0" err="1"/>
              <a:t>Hrvati</a:t>
            </a:r>
            <a:r>
              <a:rPr lang="en-US" dirty="0"/>
              <a:t>, and the French word, </a:t>
            </a:r>
            <a:r>
              <a:rPr lang="en-US" dirty="0" err="1"/>
              <a:t>Croates</a:t>
            </a:r>
            <a:r>
              <a:rPr lang="en-US" dirty="0"/>
              <a:t>, the garment gained the name cravat (</a:t>
            </a:r>
            <a:r>
              <a:rPr lang="en-US" dirty="0" err="1"/>
              <a:t>cravate</a:t>
            </a:r>
            <a:r>
              <a:rPr lang="en-US" dirty="0"/>
              <a:t> in French).[3] Louis XIV began wearing a lace cravat around 1646 when he was seven and set the fashion for French nobility. </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4301067"/>
            <a:ext cx="2143125" cy="2143125"/>
          </a:xfrm>
          <a:prstGeom prst="rect">
            <a:avLst/>
          </a:prstGeom>
        </p:spPr>
      </p:pic>
    </p:spTree>
    <p:extLst>
      <p:ext uri="{BB962C8B-B14F-4D97-AF65-F5344CB8AC3E}">
        <p14:creationId xmlns:p14="http://schemas.microsoft.com/office/powerpoint/2010/main" val="187371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r>
              <a:rPr lang="en-US" dirty="0"/>
              <a:t>This new article of clothing started a fashion craze in Europe; both men and women wore pieces of fabric around their necks. From its introduction by the French king, men wore lace cravats, or jabots, which took a large amount of time and effort to arrange. These cravats were often tied in place by cravat strings, arranged neatly and tied in a bow.  International Necktie Day is celebrated on October 18 in Croatia and in various cities around the world, including in Dublin, </a:t>
            </a:r>
            <a:r>
              <a:rPr lang="en-US" dirty="0" err="1"/>
              <a:t>Tübingen</a:t>
            </a:r>
            <a:r>
              <a:rPr lang="en-US" dirty="0"/>
              <a:t>, Como, Tokyo, Sydney and other towns.</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765" y="3604745"/>
            <a:ext cx="3132011" cy="3132011"/>
          </a:xfrm>
          <a:prstGeom prst="rect">
            <a:avLst/>
          </a:prstGeom>
        </p:spPr>
      </p:pic>
    </p:spTree>
    <p:extLst>
      <p:ext uri="{BB962C8B-B14F-4D97-AF65-F5344CB8AC3E}">
        <p14:creationId xmlns:p14="http://schemas.microsoft.com/office/powerpoint/2010/main" val="2405694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9021" cy="6858000"/>
          </a:xfrm>
        </p:spPr>
      </p:pic>
    </p:spTree>
    <p:extLst>
      <p:ext uri="{BB962C8B-B14F-4D97-AF65-F5344CB8AC3E}">
        <p14:creationId xmlns:p14="http://schemas.microsoft.com/office/powerpoint/2010/main" val="1237492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Isječak">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TotalTime>
  <Words>614</Words>
  <Application>Microsoft Office PowerPoint</Application>
  <PresentationFormat>Široki zaslon</PresentationFormat>
  <Paragraphs>18</Paragraphs>
  <Slides>16</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16</vt:i4>
      </vt:variant>
    </vt:vector>
  </HeadingPairs>
  <TitlesOfParts>
    <vt:vector size="19" baseType="lpstr">
      <vt:lpstr>Century Gothic</vt:lpstr>
      <vt:lpstr>Wingdings 3</vt:lpstr>
      <vt:lpstr>Isječak</vt:lpstr>
      <vt:lpstr>NATIONAL NECKTIE DAY</vt:lpstr>
      <vt:lpstr>PowerPoint prezentacija</vt:lpstr>
      <vt:lpstr>Necktie</vt:lpstr>
      <vt:lpstr>PowerPoint prezentacija</vt:lpstr>
      <vt:lpstr>PowerPoint prezentacija</vt:lpstr>
      <vt:lpstr>PowerPoint prezentacija</vt:lpstr>
      <vt:lpstr>History </vt:lpstr>
      <vt:lpstr>PowerPoint prezentacija</vt:lpstr>
      <vt:lpstr>PowerPoint prezentacija</vt:lpstr>
      <vt:lpstr>1710–1800: stocks, solitaires, neckcloths, cravats</vt:lpstr>
      <vt:lpstr>PowerPoint prezentacija</vt:lpstr>
      <vt:lpstr>PowerPoint prezentacija</vt:lpstr>
      <vt:lpstr>1800–1850: cravat, stocks, scarves, bandanas.</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NECKTIE DAY</dc:title>
  <dc:creator>Korisnik</dc:creator>
  <cp:lastModifiedBy>Korisnik</cp:lastModifiedBy>
  <cp:revision>3</cp:revision>
  <dcterms:created xsi:type="dcterms:W3CDTF">2023-10-15T15:04:47Z</dcterms:created>
  <dcterms:modified xsi:type="dcterms:W3CDTF">2023-10-15T15:24:43Z</dcterms:modified>
</cp:coreProperties>
</file>