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0" r:id="rId7"/>
    <p:sldId id="262" r:id="rId8"/>
    <p:sldId id="263" r:id="rId9"/>
    <p:sldId id="264" r:id="rId10"/>
    <p:sldId id="265" r:id="rId11"/>
    <p:sldId id="266" r:id="rId12"/>
    <p:sldId id="267" r:id="rId13"/>
    <p:sldId id="270" r:id="rId14"/>
    <p:sldId id="271" r:id="rId15"/>
    <p:sldId id="272" r:id="rId16"/>
    <p:sldId id="273" r:id="rId17"/>
    <p:sldId id="274" r:id="rId18"/>
    <p:sldId id="275" r:id="rId19"/>
    <p:sldId id="276" r:id="rId2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F58"/>
    <a:srgbClr val="B4A287"/>
    <a:srgbClr val="653D33"/>
    <a:srgbClr val="AA8F7E"/>
    <a:srgbClr val="B39C6A"/>
    <a:srgbClr val="5F5752"/>
    <a:srgbClr val="B19E80"/>
    <a:srgbClr val="040202"/>
    <a:srgbClr val="5F2225"/>
    <a:srgbClr val="BCB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p:scale>
          <a:sx n="64" d="100"/>
          <a:sy n="64" d="100"/>
        </p:scale>
        <p:origin x="1128"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B818B2-484C-4FD5-A3DA-EDD7A62B2F06}"/>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55C0EE83-B105-45F3-BB34-5697423FA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2760735F-7783-4FB1-B0A5-E28436C1FC6E}"/>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5" name="Rezervirano mjesto podnožja 4">
            <a:extLst>
              <a:ext uri="{FF2B5EF4-FFF2-40B4-BE49-F238E27FC236}">
                <a16:creationId xmlns:a16="http://schemas.microsoft.com/office/drawing/2014/main" id="{0AFD729A-4AD3-48D8-87C6-15475E9BB633}"/>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B8FB1A0A-BA53-43F8-B6B3-574CA995081B}"/>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231506833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6A79FE-9717-40CA-B782-AAEACEC169EB}"/>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396772B3-4C89-42CE-8E7D-F1A242CA4F64}"/>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E014DF23-CD27-4F03-BECC-96EC30C867EE}"/>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5" name="Rezervirano mjesto podnožja 4">
            <a:extLst>
              <a:ext uri="{FF2B5EF4-FFF2-40B4-BE49-F238E27FC236}">
                <a16:creationId xmlns:a16="http://schemas.microsoft.com/office/drawing/2014/main" id="{F532E39F-D00F-4800-A0DD-A9621D679ED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6319D4D0-B45A-40DC-A5A0-7D5701DD2184}"/>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348206708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FE285CD6-2964-4F90-83B8-EC414342A948}"/>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53112A9B-F2AE-41E0-9177-7D5F99E16E06}"/>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E91F27F5-6D29-4F01-948C-1C1A9B1F54F3}"/>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5" name="Rezervirano mjesto podnožja 4">
            <a:extLst>
              <a:ext uri="{FF2B5EF4-FFF2-40B4-BE49-F238E27FC236}">
                <a16:creationId xmlns:a16="http://schemas.microsoft.com/office/drawing/2014/main" id="{3FBB18CA-0896-46FC-8A1E-E6A42927697E}"/>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B40A931C-8B32-4368-9C60-C40BA81A6B31}"/>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1765685151"/>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ED261A-8018-4C61-880C-B3DA3C2B996F}"/>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3ACC4DBF-DF28-4894-BD0F-D8A1C324C717}"/>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63D2ED0C-D8F6-477C-9634-99C51AFEB1AE}"/>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5" name="Rezervirano mjesto podnožja 4">
            <a:extLst>
              <a:ext uri="{FF2B5EF4-FFF2-40B4-BE49-F238E27FC236}">
                <a16:creationId xmlns:a16="http://schemas.microsoft.com/office/drawing/2014/main" id="{28D89DBD-C32A-4661-B031-75190EDDA3A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19DFBDF-80D4-466D-A951-FD31F74A4BF4}"/>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334623558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609F9D3-CE99-42A3-AB78-455574668341}"/>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A83EB4DF-D969-4A1C-924B-4807BDC94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D29A817B-8480-458A-B1B7-9B0F0CEA4650}"/>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5" name="Rezervirano mjesto podnožja 4">
            <a:extLst>
              <a:ext uri="{FF2B5EF4-FFF2-40B4-BE49-F238E27FC236}">
                <a16:creationId xmlns:a16="http://schemas.microsoft.com/office/drawing/2014/main" id="{98EAABB1-8EE5-4441-912E-8D44F8C9EF61}"/>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FA46D61C-C760-41EF-8D13-4C3C279E6E10}"/>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406229107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232429-FAAB-42F1-869F-52419EC42801}"/>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FB3B4628-9128-4C49-805A-99408D833D42}"/>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6782A1AC-E041-4628-84DA-DD51CBE3C0DC}"/>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592EEBE8-5ACF-4A72-B74B-DEDBA3019107}"/>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6" name="Rezervirano mjesto podnožja 5">
            <a:extLst>
              <a:ext uri="{FF2B5EF4-FFF2-40B4-BE49-F238E27FC236}">
                <a16:creationId xmlns:a16="http://schemas.microsoft.com/office/drawing/2014/main" id="{748CD188-E958-4C7C-85FA-0DCF726C9323}"/>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04220D98-36B5-4817-A2C8-1FAE9B40DB2D}"/>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72837431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DF14CD-AD8F-4DC7-ACE5-B76666855C87}"/>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F8C0568C-B7F7-4CE9-8F53-20A939441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6210BEC4-F1D2-40FB-A0D1-9BCB227AAED1}"/>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0D73D138-73AD-477D-B29E-3B4510587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7F0EE933-EC7B-4845-94E2-6D6B7B20BA68}"/>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E122C4BC-36E8-41DB-B654-E32B484E14D1}"/>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8" name="Rezervirano mjesto podnožja 7">
            <a:extLst>
              <a:ext uri="{FF2B5EF4-FFF2-40B4-BE49-F238E27FC236}">
                <a16:creationId xmlns:a16="http://schemas.microsoft.com/office/drawing/2014/main" id="{F4336BB8-76D6-499D-A573-D24974DC0CBA}"/>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E3184BC2-4C64-4F36-81F4-383E352D072F}"/>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297631002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31A085-FCDF-4B96-BA20-D686C528A8C2}"/>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1D2C6844-BB3F-4B8F-81F0-02288AB31068}"/>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4" name="Rezervirano mjesto podnožja 3">
            <a:extLst>
              <a:ext uri="{FF2B5EF4-FFF2-40B4-BE49-F238E27FC236}">
                <a16:creationId xmlns:a16="http://schemas.microsoft.com/office/drawing/2014/main" id="{17CFC1C7-D74E-48D3-AE8D-CC94363767E5}"/>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72ECFB63-F263-40E7-BA95-E4B9391CED68}"/>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406490601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656D5287-0E80-485C-9398-B0D71385FFE6}"/>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3" name="Rezervirano mjesto podnožja 2">
            <a:extLst>
              <a:ext uri="{FF2B5EF4-FFF2-40B4-BE49-F238E27FC236}">
                <a16:creationId xmlns:a16="http://schemas.microsoft.com/office/drawing/2014/main" id="{2124AA53-8A6C-469D-AD2D-6FCBB71B8E1B}"/>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0459C615-1B42-4C57-9A60-E08F2B0F0AAB}"/>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385587373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3304BC-FC93-43D6-B0C8-027AFA4F75C1}"/>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C8920E05-E5AB-4D00-B373-AA523D9DC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086B142F-F7C4-4451-8CAF-CC55577F1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15D43B1F-7005-4516-9D92-662734FECABE}"/>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6" name="Rezervirano mjesto podnožja 5">
            <a:extLst>
              <a:ext uri="{FF2B5EF4-FFF2-40B4-BE49-F238E27FC236}">
                <a16:creationId xmlns:a16="http://schemas.microsoft.com/office/drawing/2014/main" id="{4304C80B-1F67-4596-ABC2-84FE96D01113}"/>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C4C4F6A6-3730-4049-B1A0-61C8305D729F}"/>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387366039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E2C17B-A1FD-4888-A514-E29C9829AB95}"/>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7D2500B5-C4FC-4BF1-96E4-F48AE7FD7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E2A825C1-DAF8-42B4-BCFD-36F4B0B21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3971E944-21ED-41D8-AD86-032593DEDF72}"/>
              </a:ext>
            </a:extLst>
          </p:cNvPr>
          <p:cNvSpPr>
            <a:spLocks noGrp="1"/>
          </p:cNvSpPr>
          <p:nvPr>
            <p:ph type="dt" sz="half" idx="10"/>
          </p:nvPr>
        </p:nvSpPr>
        <p:spPr/>
        <p:txBody>
          <a:bodyPr/>
          <a:lstStyle/>
          <a:p>
            <a:fld id="{878B3F21-5A75-47AB-AD1C-16381D1F5704}" type="datetimeFigureOut">
              <a:rPr lang="hr-HR" smtClean="0"/>
              <a:t>15.10.2023.</a:t>
            </a:fld>
            <a:endParaRPr lang="hr-HR"/>
          </a:p>
        </p:txBody>
      </p:sp>
      <p:sp>
        <p:nvSpPr>
          <p:cNvPr id="6" name="Rezervirano mjesto podnožja 5">
            <a:extLst>
              <a:ext uri="{FF2B5EF4-FFF2-40B4-BE49-F238E27FC236}">
                <a16:creationId xmlns:a16="http://schemas.microsoft.com/office/drawing/2014/main" id="{AE0BE87C-707C-4A9F-A77F-5B02D9F3AA72}"/>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D7E842DC-577A-4049-99BF-2799DFE13DD8}"/>
              </a:ext>
            </a:extLst>
          </p:cNvPr>
          <p:cNvSpPr>
            <a:spLocks noGrp="1"/>
          </p:cNvSpPr>
          <p:nvPr>
            <p:ph type="sldNum" sz="quarter" idx="12"/>
          </p:nvPr>
        </p:nvSpPr>
        <p:spPr/>
        <p:txBody>
          <a:bodyPr/>
          <a:lstStyle/>
          <a:p>
            <a:fld id="{6A1BFAC4-9161-460F-AAF6-A3764A454BB6}" type="slidenum">
              <a:rPr lang="hr-HR" smtClean="0"/>
              <a:t>‹#›</a:t>
            </a:fld>
            <a:endParaRPr lang="hr-HR"/>
          </a:p>
        </p:txBody>
      </p:sp>
    </p:spTree>
    <p:extLst>
      <p:ext uri="{BB962C8B-B14F-4D97-AF65-F5344CB8AC3E}">
        <p14:creationId xmlns:p14="http://schemas.microsoft.com/office/powerpoint/2010/main" val="89074120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0400C29B-3700-4253-98ED-D25E5F8D6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36D5C146-3BCC-4005-980F-95B992ED6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AC675DEA-4C0D-45FC-898F-6BF318C3F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B3F21-5A75-47AB-AD1C-16381D1F5704}" type="datetimeFigureOut">
              <a:rPr lang="hr-HR" smtClean="0"/>
              <a:t>15.10.2023.</a:t>
            </a:fld>
            <a:endParaRPr lang="hr-HR"/>
          </a:p>
        </p:txBody>
      </p:sp>
      <p:sp>
        <p:nvSpPr>
          <p:cNvPr id="5" name="Rezervirano mjesto podnožja 4">
            <a:extLst>
              <a:ext uri="{FF2B5EF4-FFF2-40B4-BE49-F238E27FC236}">
                <a16:creationId xmlns:a16="http://schemas.microsoft.com/office/drawing/2014/main" id="{121AB4F7-948A-4C47-BB98-BAD1A8849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F9DCC466-907C-41D0-9BDF-3B9E957033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BFAC4-9161-460F-AAF6-A3764A454BB6}" type="slidenum">
              <a:rPr lang="hr-HR" smtClean="0"/>
              <a:t>‹#›</a:t>
            </a:fld>
            <a:endParaRPr lang="hr-HR"/>
          </a:p>
        </p:txBody>
      </p:sp>
    </p:spTree>
    <p:extLst>
      <p:ext uri="{BB962C8B-B14F-4D97-AF65-F5344CB8AC3E}">
        <p14:creationId xmlns:p14="http://schemas.microsoft.com/office/powerpoint/2010/main" val="102119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C24A58-07DD-4493-A1E8-71F00FFA8E77}"/>
              </a:ext>
            </a:extLst>
          </p:cNvPr>
          <p:cNvSpPr>
            <a:spLocks noGrp="1"/>
          </p:cNvSpPr>
          <p:nvPr>
            <p:ph type="ctrTitle"/>
          </p:nvPr>
        </p:nvSpPr>
        <p:spPr/>
        <p:txBody>
          <a:bodyPr/>
          <a:lstStyle/>
          <a:p>
            <a:r>
              <a:rPr lang="hr-HR" dirty="0">
                <a:latin typeface="Britannic Bold" panose="020B0903060703020204" pitchFamily="34" charset="0"/>
              </a:rPr>
              <a:t>International </a:t>
            </a:r>
            <a:r>
              <a:rPr lang="hr-HR" dirty="0" err="1">
                <a:latin typeface="Britannic Bold" panose="020B0903060703020204" pitchFamily="34" charset="0"/>
              </a:rPr>
              <a:t>Tie</a:t>
            </a:r>
            <a:r>
              <a:rPr lang="hr-HR" dirty="0">
                <a:latin typeface="Britannic Bold" panose="020B0903060703020204" pitchFamily="34" charset="0"/>
              </a:rPr>
              <a:t> Day</a:t>
            </a:r>
          </a:p>
        </p:txBody>
      </p:sp>
      <p:sp>
        <p:nvSpPr>
          <p:cNvPr id="3" name="Podnaslov 2">
            <a:extLst>
              <a:ext uri="{FF2B5EF4-FFF2-40B4-BE49-F238E27FC236}">
                <a16:creationId xmlns:a16="http://schemas.microsoft.com/office/drawing/2014/main" id="{BBC79F4A-C35C-475C-B867-A255A8E0D8FF}"/>
              </a:ext>
            </a:extLst>
          </p:cNvPr>
          <p:cNvSpPr>
            <a:spLocks noGrp="1"/>
          </p:cNvSpPr>
          <p:nvPr>
            <p:ph type="subTitle" idx="1"/>
          </p:nvPr>
        </p:nvSpPr>
        <p:spPr/>
        <p:txBody>
          <a:bodyPr>
            <a:normAutofit/>
          </a:bodyPr>
          <a:lstStyle/>
          <a:p>
            <a:pPr algn="r"/>
            <a:r>
              <a:rPr lang="hr-HR" sz="1800" dirty="0">
                <a:latin typeface="Abadi" panose="020B0604020104020204" pitchFamily="34" charset="0"/>
              </a:rPr>
              <a:t>WHEN TO WEAR A TIE, CELEBRITIES AND TIES</a:t>
            </a:r>
          </a:p>
        </p:txBody>
      </p:sp>
    </p:spTree>
    <p:extLst>
      <p:ext uri="{BB962C8B-B14F-4D97-AF65-F5344CB8AC3E}">
        <p14:creationId xmlns:p14="http://schemas.microsoft.com/office/powerpoint/2010/main" val="307363398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5" descr="The shadows of people on a pavement">
            <a:extLst>
              <a:ext uri="{FF2B5EF4-FFF2-40B4-BE49-F238E27FC236}">
                <a16:creationId xmlns:a16="http://schemas.microsoft.com/office/drawing/2014/main" id="{55AA19BD-CF5D-4D5C-B611-15FBEE0664C7}"/>
              </a:ext>
            </a:extLst>
          </p:cNvPr>
          <p:cNvPicPr>
            <a:picLocks noChangeAspect="1"/>
          </p:cNvPicPr>
          <p:nvPr/>
        </p:nvPicPr>
        <p:blipFill rotWithShape="1">
          <a:blip r:embed="rId2"/>
          <a:srcRect b="19944"/>
          <a:stretch/>
        </p:blipFill>
        <p:spPr>
          <a:xfrm>
            <a:off x="20" y="1282"/>
            <a:ext cx="12191980" cy="6856718"/>
          </a:xfrm>
          <a:prstGeom prst="rect">
            <a:avLst/>
          </a:prstGeom>
        </p:spPr>
      </p:pic>
      <p:sp>
        <p:nvSpPr>
          <p:cNvPr id="2" name="Naslov 1">
            <a:extLst>
              <a:ext uri="{FF2B5EF4-FFF2-40B4-BE49-F238E27FC236}">
                <a16:creationId xmlns:a16="http://schemas.microsoft.com/office/drawing/2014/main" id="{47613060-DA21-4D0F-804A-03B939B49CD9}"/>
              </a:ext>
            </a:extLst>
          </p:cNvPr>
          <p:cNvSpPr>
            <a:spLocks noGrp="1"/>
          </p:cNvSpPr>
          <p:nvPr>
            <p:ph type="title" idx="4294967295"/>
          </p:nvPr>
        </p:nvSpPr>
        <p:spPr>
          <a:xfrm>
            <a:off x="770705" y="2109748"/>
            <a:ext cx="5325295" cy="1138159"/>
          </a:xfrm>
          <a:solidFill>
            <a:srgbClr val="BCB1AB">
              <a:alpha val="79000"/>
            </a:srgbClr>
          </a:solidFill>
        </p:spPr>
        <p:txBody>
          <a:bodyPr>
            <a:noAutofit/>
          </a:bodyPr>
          <a:lstStyle/>
          <a:p>
            <a:r>
              <a:rPr lang="hr-HR" sz="4000" dirty="0">
                <a:latin typeface="Abadi" panose="020B0604020104020204" pitchFamily="34" charset="0"/>
              </a:rPr>
              <a:t>TIES ON RED CARPET – CHOICE OF STYLE</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770704" y="3429000"/>
            <a:ext cx="4565793" cy="2701977"/>
          </a:xfrm>
          <a:solidFill>
            <a:srgbClr val="BCB1AB">
              <a:alpha val="79000"/>
            </a:srgbClr>
          </a:solidFill>
        </p:spPr>
        <p:txBody>
          <a:bodyPr>
            <a:noAutofit/>
          </a:bodyPr>
          <a:lstStyle/>
          <a:p>
            <a:pPr marL="0" indent="0">
              <a:buNone/>
            </a:pPr>
            <a:r>
              <a:rPr lang="en-US" sz="2400" dirty="0">
                <a:latin typeface="Abadi" panose="020B0604020104020204" pitchFamily="34" charset="0"/>
              </a:rPr>
              <a:t>On the red carpet, celebrities often choose elegant and distinctive ties that reflect their personal style. The style of the tie can be classic, modern, daring or unusual, depending on personal taste.</a:t>
            </a:r>
            <a:endParaRPr lang="hr-HR" sz="2400" dirty="0">
              <a:latin typeface="Abadi" panose="020B0604020104020204" pitchFamily="34" charset="0"/>
            </a:endParaRPr>
          </a:p>
        </p:txBody>
      </p:sp>
    </p:spTree>
    <p:extLst>
      <p:ext uri="{BB962C8B-B14F-4D97-AF65-F5344CB8AC3E}">
        <p14:creationId xmlns:p14="http://schemas.microsoft.com/office/powerpoint/2010/main" val="233113280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4" name="Rectangle 2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5302390" y="960764"/>
            <a:ext cx="4646904" cy="1624520"/>
          </a:xfrm>
        </p:spPr>
        <p:txBody>
          <a:bodyPr vert="horz" lIns="91440" tIns="45720" rIns="91440" bIns="45720" rtlCol="0" anchor="ctr">
            <a:noAutofit/>
          </a:bodyPr>
          <a:lstStyle/>
          <a:p>
            <a:r>
              <a:rPr lang="en-US" sz="4000" b="1" dirty="0">
                <a:solidFill>
                  <a:schemeClr val="bg1"/>
                </a:solidFill>
                <a:latin typeface="Abadi" panose="020B0604020104020204" pitchFamily="34" charset="0"/>
              </a:rPr>
              <a:t>TIES ON RED CARPET – COLORS AND PATTERNS</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5302389" y="2166515"/>
            <a:ext cx="4646905" cy="3613149"/>
          </a:xfrm>
        </p:spPr>
        <p:txBody>
          <a:bodyPr vert="horz" lIns="91440" tIns="45720" rIns="91440" bIns="45720" rtlCol="0" anchor="ctr">
            <a:normAutofit/>
          </a:bodyPr>
          <a:lstStyle/>
          <a:p>
            <a:r>
              <a:rPr lang="en-US" sz="2400" dirty="0">
                <a:solidFill>
                  <a:schemeClr val="bg1"/>
                </a:solidFill>
              </a:rPr>
              <a:t>Ties can be used as a means of adding color and patterns to their outfit. On the red carpet, you can often see ties in different colors and designs that match or contrast with the outfit.</a:t>
            </a:r>
          </a:p>
        </p:txBody>
      </p:sp>
      <p:pic>
        <p:nvPicPr>
          <p:cNvPr id="5" name="Rezervirano mjesto sadržaja 4" descr="Slika na kojoj se prikazuje odijevanje, osoba, čovjek, obuća&#10;&#10;Opis je automatski generiran">
            <a:extLst>
              <a:ext uri="{FF2B5EF4-FFF2-40B4-BE49-F238E27FC236}">
                <a16:creationId xmlns:a16="http://schemas.microsoft.com/office/drawing/2014/main" id="{2A49DB92-FDA9-4C28-91C0-1C15A3F47310}"/>
              </a:ext>
            </a:extLst>
          </p:cNvPr>
          <p:cNvPicPr>
            <a:picLocks noGrp="1" noChangeAspect="1"/>
          </p:cNvPicPr>
          <p:nvPr>
            <p:ph idx="1"/>
          </p:nvPr>
        </p:nvPicPr>
        <p:blipFill rotWithShape="1">
          <a:blip r:embed="rId2"/>
          <a:srcRect r="1" b="24710"/>
          <a:stretch/>
        </p:blipFill>
        <p:spPr>
          <a:xfrm>
            <a:off x="455002" y="908779"/>
            <a:ext cx="4485409" cy="5040442"/>
          </a:xfrm>
          <a:prstGeom prst="rect">
            <a:avLst/>
          </a:prstGeom>
        </p:spPr>
      </p:pic>
    </p:spTree>
    <p:extLst>
      <p:ext uri="{BB962C8B-B14F-4D97-AF65-F5344CB8AC3E}">
        <p14:creationId xmlns:p14="http://schemas.microsoft.com/office/powerpoint/2010/main" val="207672571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445858" y="501651"/>
            <a:ext cx="5204283" cy="1624520"/>
          </a:xfrm>
        </p:spPr>
        <p:txBody>
          <a:bodyPr vert="horz" lIns="91440" tIns="45720" rIns="91440" bIns="45720" rtlCol="0" anchor="ctr">
            <a:normAutofit/>
          </a:bodyPr>
          <a:lstStyle/>
          <a:p>
            <a:r>
              <a:rPr lang="en-US" sz="4000" b="1" dirty="0">
                <a:latin typeface="Abadi" panose="020B0604020104020204" pitchFamily="34" charset="0"/>
              </a:rPr>
              <a:t>TIES ON RED CARPET – BRANDED TIES</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724547" y="2699025"/>
            <a:ext cx="4646905" cy="2927349"/>
          </a:xfrm>
        </p:spPr>
        <p:txBody>
          <a:bodyPr vert="horz" lIns="91440" tIns="45720" rIns="91440" bIns="45720" rtlCol="0" anchor="ctr">
            <a:normAutofit/>
          </a:bodyPr>
          <a:lstStyle/>
          <a:p>
            <a:r>
              <a:rPr lang="en-US" sz="2400" dirty="0">
                <a:latin typeface="Abadi" panose="020B0604020104020204" pitchFamily="34" charset="0"/>
              </a:rPr>
              <a:t>At big events, celebrities often choose ties that are branded or designed by famous fashion houses. These ties can become part of their clothing brand and expression.</a:t>
            </a:r>
          </a:p>
        </p:txBody>
      </p:sp>
      <p:pic>
        <p:nvPicPr>
          <p:cNvPr id="5" name="Rezervirano mjesto sadržaja 4" descr="Slika na kojoj se prikazuje osoba, Ljudsko lice, odijevanje, čovjek&#10;&#10;Opis je automatski generiran">
            <a:extLst>
              <a:ext uri="{FF2B5EF4-FFF2-40B4-BE49-F238E27FC236}">
                <a16:creationId xmlns:a16="http://schemas.microsoft.com/office/drawing/2014/main" id="{A0CD69A4-39C8-4885-A2E5-76AC8BE7DDEA}"/>
              </a:ext>
            </a:extLst>
          </p:cNvPr>
          <p:cNvPicPr>
            <a:picLocks noGrp="1" noChangeAspect="1"/>
          </p:cNvPicPr>
          <p:nvPr>
            <p:ph idx="1"/>
          </p:nvPr>
        </p:nvPicPr>
        <p:blipFill rotWithShape="1">
          <a:blip r:embed="rId2"/>
          <a:srcRect l="6506" r="4506"/>
          <a:stretch/>
        </p:blipFill>
        <p:spPr>
          <a:xfrm>
            <a:off x="6096000" y="1"/>
            <a:ext cx="6102825" cy="6858000"/>
          </a:xfrm>
          <a:prstGeom prst="rect">
            <a:avLst/>
          </a:prstGeom>
        </p:spPr>
      </p:pic>
    </p:spTree>
    <p:extLst>
      <p:ext uri="{BB962C8B-B14F-4D97-AF65-F5344CB8AC3E}">
        <p14:creationId xmlns:p14="http://schemas.microsoft.com/office/powerpoint/2010/main" val="155784310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2101121" y="1825052"/>
            <a:ext cx="7989758" cy="3207895"/>
          </a:xfrm>
          <a:solidFill>
            <a:srgbClr val="040202">
              <a:alpha val="76000"/>
            </a:srgbClr>
          </a:solidFill>
        </p:spPr>
        <p:txBody>
          <a:bodyPr>
            <a:noAutofit/>
          </a:bodyPr>
          <a:lstStyle/>
          <a:p>
            <a:pPr marL="0" indent="0">
              <a:buNone/>
            </a:pPr>
            <a:endParaRPr lang="hr-HR" sz="2400" dirty="0">
              <a:solidFill>
                <a:schemeClr val="bg1"/>
              </a:solidFill>
              <a:latin typeface="Abadi" panose="020B0604020104020204" pitchFamily="34" charset="0"/>
            </a:endParaRPr>
          </a:p>
          <a:p>
            <a:pPr marL="0" indent="0">
              <a:buNone/>
            </a:pPr>
            <a:r>
              <a:rPr lang="en-US" sz="2400" dirty="0">
                <a:solidFill>
                  <a:schemeClr val="bg1"/>
                </a:solidFill>
                <a:latin typeface="Abadi" panose="020B0604020104020204" pitchFamily="34" charset="0"/>
              </a:rPr>
              <a:t>When you see photos of famous actors on the red carpet in magazines, they usually don't have their ties pulled all the way up to their collars. And as experts advise, the reason is that this detail gives a sense of casualness in the style of 'I know I look great, but I didn't try at all'. Along with this style, there is also a suit handkerchief that sticks out from the top pocket.</a:t>
            </a:r>
            <a:endParaRPr lang="hr-HR" sz="2400" dirty="0">
              <a:solidFill>
                <a:schemeClr val="bg1"/>
              </a:solidFill>
              <a:latin typeface="Abadi" panose="020B0604020104020204" pitchFamily="34" charset="0"/>
            </a:endParaRPr>
          </a:p>
        </p:txBody>
      </p:sp>
    </p:spTree>
    <p:extLst>
      <p:ext uri="{BB962C8B-B14F-4D97-AF65-F5344CB8AC3E}">
        <p14:creationId xmlns:p14="http://schemas.microsoft.com/office/powerpoint/2010/main" val="2186845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op view of red stanchion on a red floor">
            <a:extLst>
              <a:ext uri="{FF2B5EF4-FFF2-40B4-BE49-F238E27FC236}">
                <a16:creationId xmlns:a16="http://schemas.microsoft.com/office/drawing/2014/main" id="{FF553B81-970D-D09A-BAC3-C05AC1C641C2}"/>
              </a:ext>
            </a:extLst>
          </p:cNvPr>
          <p:cNvPicPr>
            <a:picLocks noChangeAspect="1"/>
          </p:cNvPicPr>
          <p:nvPr/>
        </p:nvPicPr>
        <p:blipFill rotWithShape="1">
          <a:blip r:embed="rId2"/>
          <a:srcRect t="5051" b="1199"/>
          <a:stretch/>
        </p:blipFill>
        <p:spPr>
          <a:xfrm>
            <a:off x="20" y="1"/>
            <a:ext cx="12191979" cy="6858000"/>
          </a:xfrm>
          <a:prstGeom prst="rect">
            <a:avLst/>
          </a:prstGeom>
        </p:spPr>
      </p:pic>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1169233" y="1504000"/>
            <a:ext cx="3932238" cy="3850000"/>
          </a:xfrm>
        </p:spPr>
        <p:txBody>
          <a:bodyPr>
            <a:noAutofit/>
          </a:bodyPr>
          <a:lstStyle/>
          <a:p>
            <a:pPr marL="0" indent="0">
              <a:buNone/>
            </a:pPr>
            <a:r>
              <a:rPr lang="en-US" sz="2400" dirty="0">
                <a:solidFill>
                  <a:schemeClr val="bg1">
                    <a:lumMod val="85000"/>
                  </a:schemeClr>
                </a:solidFill>
                <a:latin typeface="Abadi" panose="020B0604020104020204" pitchFamily="34" charset="0"/>
              </a:rPr>
              <a:t>It is important to note that there are no hard rules on the red carpet and that much can be expressed through fashion choices. Ties often play an important role in shaping the overall look and can be an expression of the creativity and style of famous personalities.</a:t>
            </a:r>
            <a:endParaRPr lang="hr-HR" sz="2400" dirty="0">
              <a:solidFill>
                <a:schemeClr val="bg1">
                  <a:lumMod val="85000"/>
                </a:schemeClr>
              </a:solidFill>
              <a:latin typeface="Abadi" panose="020B0604020104020204" pitchFamily="34" charset="0"/>
            </a:endParaRPr>
          </a:p>
        </p:txBody>
      </p:sp>
    </p:spTree>
    <p:extLst>
      <p:ext uri="{BB962C8B-B14F-4D97-AF65-F5344CB8AC3E}">
        <p14:creationId xmlns:p14="http://schemas.microsoft.com/office/powerpoint/2010/main" val="104506267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A287"/>
        </a:solidFill>
        <a:effectLst/>
      </p:bgPr>
    </p:bg>
    <p:spTree>
      <p:nvGrpSpPr>
        <p:cNvPr id="1" name=""/>
        <p:cNvGrpSpPr/>
        <p:nvPr/>
      </p:nvGrpSpPr>
      <p:grpSpPr>
        <a:xfrm>
          <a:off x="0" y="0"/>
          <a:ext cx="0" cy="0"/>
          <a:chOff x="0" y="0"/>
          <a:chExt cx="0" cy="0"/>
        </a:xfrm>
      </p:grpSpPr>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2785886" y="4935511"/>
            <a:ext cx="3932238" cy="1762360"/>
          </a:xfrm>
        </p:spPr>
        <p:txBody>
          <a:bodyPr>
            <a:normAutofit/>
          </a:bodyPr>
          <a:lstStyle/>
          <a:p>
            <a:pPr marL="0" indent="0">
              <a:buNone/>
            </a:pPr>
            <a:r>
              <a:rPr lang="en-US" sz="2400" dirty="0">
                <a:solidFill>
                  <a:schemeClr val="bg1"/>
                </a:solidFill>
                <a:latin typeface="Abadi" panose="020B0604020104020204" pitchFamily="34" charset="0"/>
              </a:rPr>
              <a:t>British Prime Minister Winston Churchill was often seen in his characteristic colorful ties.</a:t>
            </a:r>
            <a:endParaRPr lang="hr-HR" sz="2400" dirty="0">
              <a:solidFill>
                <a:schemeClr val="bg1"/>
              </a:solidFill>
              <a:latin typeface="Abadi" panose="020B0604020104020204" pitchFamily="34" charset="0"/>
            </a:endParaRPr>
          </a:p>
        </p:txBody>
      </p:sp>
      <p:pic>
        <p:nvPicPr>
          <p:cNvPr id="5" name="Rezervirano mjesto sadržaja 4">
            <a:extLst>
              <a:ext uri="{FF2B5EF4-FFF2-40B4-BE49-F238E27FC236}">
                <a16:creationId xmlns:a16="http://schemas.microsoft.com/office/drawing/2014/main" id="{3CF521CE-D8D9-49D9-8F05-9B2AEB4AF200}"/>
              </a:ext>
            </a:extLst>
          </p:cNvPr>
          <p:cNvPicPr>
            <a:picLocks noGrp="1" noChangeAspect="1"/>
          </p:cNvPicPr>
          <p:nvPr>
            <p:ph idx="4294967295"/>
          </p:nvPr>
        </p:nvPicPr>
        <p:blipFill>
          <a:blip r:embed="rId2"/>
          <a:stretch>
            <a:fillRect/>
          </a:stretch>
        </p:blipFill>
        <p:spPr>
          <a:xfrm>
            <a:off x="2785886" y="579853"/>
            <a:ext cx="6620228" cy="4174761"/>
          </a:xfrm>
          <a:prstGeom prst="rect">
            <a:avLst/>
          </a:prstGeom>
        </p:spPr>
      </p:pic>
    </p:spTree>
    <p:extLst>
      <p:ext uri="{BB962C8B-B14F-4D97-AF65-F5344CB8AC3E}">
        <p14:creationId xmlns:p14="http://schemas.microsoft.com/office/powerpoint/2010/main" val="255951595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A8F7E"/>
        </a:solidFill>
        <a:effectLst/>
      </p:bgPr>
    </p:bg>
    <p:spTree>
      <p:nvGrpSpPr>
        <p:cNvPr id="1" name=""/>
        <p:cNvGrpSpPr/>
        <p:nvPr/>
      </p:nvGrpSpPr>
      <p:grpSpPr>
        <a:xfrm>
          <a:off x="0" y="0"/>
          <a:ext cx="0" cy="0"/>
          <a:chOff x="0" y="0"/>
          <a:chExt cx="0" cy="0"/>
        </a:xfrm>
      </p:grpSpPr>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5906125" y="2630096"/>
            <a:ext cx="3932238" cy="1597805"/>
          </a:xfrm>
        </p:spPr>
        <p:txBody>
          <a:bodyPr>
            <a:normAutofit/>
          </a:bodyPr>
          <a:lstStyle/>
          <a:p>
            <a:pPr marL="0" indent="0">
              <a:buNone/>
            </a:pPr>
            <a:r>
              <a:rPr lang="en-US" sz="2400" dirty="0">
                <a:solidFill>
                  <a:schemeClr val="bg1">
                    <a:lumMod val="95000"/>
                  </a:schemeClr>
                </a:solidFill>
                <a:latin typeface="Abadi" panose="020B0604020104020204" pitchFamily="34" charset="0"/>
              </a:rPr>
              <a:t>The character Pee-wee Herman, played by Paul Reubens, was known for his funny and eccentric ties.</a:t>
            </a:r>
            <a:endParaRPr lang="hr-HR" sz="2400" dirty="0">
              <a:solidFill>
                <a:schemeClr val="bg1">
                  <a:lumMod val="95000"/>
                </a:schemeClr>
              </a:solidFill>
              <a:latin typeface="Abadi" panose="020B0604020104020204" pitchFamily="34" charset="0"/>
            </a:endParaRPr>
          </a:p>
        </p:txBody>
      </p:sp>
      <p:pic>
        <p:nvPicPr>
          <p:cNvPr id="5" name="Slika 4">
            <a:extLst>
              <a:ext uri="{FF2B5EF4-FFF2-40B4-BE49-F238E27FC236}">
                <a16:creationId xmlns:a16="http://schemas.microsoft.com/office/drawing/2014/main" id="{A483192E-7A61-4654-BF37-D39D4D2798E8}"/>
              </a:ext>
            </a:extLst>
          </p:cNvPr>
          <p:cNvPicPr>
            <a:picLocks noChangeAspect="1"/>
          </p:cNvPicPr>
          <p:nvPr/>
        </p:nvPicPr>
        <p:blipFill>
          <a:blip r:embed="rId2"/>
          <a:stretch>
            <a:fillRect/>
          </a:stretch>
        </p:blipFill>
        <p:spPr>
          <a:xfrm>
            <a:off x="655039" y="452437"/>
            <a:ext cx="4286250" cy="5953125"/>
          </a:xfrm>
          <a:prstGeom prst="rect">
            <a:avLst/>
          </a:prstGeom>
        </p:spPr>
      </p:pic>
    </p:spTree>
    <p:extLst>
      <p:ext uri="{BB962C8B-B14F-4D97-AF65-F5344CB8AC3E}">
        <p14:creationId xmlns:p14="http://schemas.microsoft.com/office/powerpoint/2010/main" val="248268471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5752"/>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3467099" y="310896"/>
            <a:ext cx="5257800" cy="1589256"/>
          </a:xfrm>
        </p:spPr>
        <p:txBody>
          <a:bodyPr vert="horz" lIns="91440" tIns="45720" rIns="91440" bIns="45720" rtlCol="0" anchor="ctr">
            <a:normAutofit/>
          </a:bodyPr>
          <a:lstStyle/>
          <a:p>
            <a:pPr marL="0" indent="0">
              <a:buNone/>
            </a:pPr>
            <a:r>
              <a:rPr lang="en-US" sz="2400" dirty="0">
                <a:solidFill>
                  <a:schemeClr val="bg1">
                    <a:lumMod val="95000"/>
                  </a:schemeClr>
                </a:solidFill>
                <a:latin typeface="Abadi" panose="020B0604020104020204" pitchFamily="34" charset="0"/>
              </a:rPr>
              <a:t>The character James Bond was often shown in elegant suits and ties, which became part of his signature style.</a:t>
            </a:r>
          </a:p>
        </p:txBody>
      </p:sp>
      <p:pic>
        <p:nvPicPr>
          <p:cNvPr id="5" name="Slika 4">
            <a:extLst>
              <a:ext uri="{FF2B5EF4-FFF2-40B4-BE49-F238E27FC236}">
                <a16:creationId xmlns:a16="http://schemas.microsoft.com/office/drawing/2014/main" id="{8FB0DAB1-0B7E-4E77-A5E6-8F7E664B94A1}"/>
              </a:ext>
            </a:extLst>
          </p:cNvPr>
          <p:cNvPicPr>
            <a:picLocks noChangeAspect="1"/>
          </p:cNvPicPr>
          <p:nvPr/>
        </p:nvPicPr>
        <p:blipFill rotWithShape="1">
          <a:blip r:embed="rId2"/>
          <a:srcRect l="985" t="1141" r="1147" b="26565"/>
          <a:stretch/>
        </p:blipFill>
        <p:spPr>
          <a:xfrm>
            <a:off x="0" y="1900152"/>
            <a:ext cx="12191999" cy="4957848"/>
          </a:xfrm>
          <a:prstGeom prst="rect">
            <a:avLst/>
          </a:prstGeom>
          <a:effectLst>
            <a:innerShdw blurRad="190500" dist="127000" dir="16200000">
              <a:prstClr val="black">
                <a:alpha val="19000"/>
              </a:prstClr>
            </a:innerShdw>
          </a:effectLst>
        </p:spPr>
      </p:pic>
    </p:spTree>
    <p:extLst>
      <p:ext uri="{BB962C8B-B14F-4D97-AF65-F5344CB8AC3E}">
        <p14:creationId xmlns:p14="http://schemas.microsoft.com/office/powerpoint/2010/main" val="172613945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4F58"/>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724547" y="2923082"/>
            <a:ext cx="4646905" cy="1889280"/>
          </a:xfrm>
        </p:spPr>
        <p:txBody>
          <a:bodyPr vert="horz" lIns="91440" tIns="45720" rIns="91440" bIns="45720" rtlCol="0" anchor="ctr">
            <a:normAutofit/>
          </a:bodyPr>
          <a:lstStyle/>
          <a:p>
            <a:pPr marL="0" indent="0">
              <a:buNone/>
            </a:pPr>
            <a:r>
              <a:rPr lang="en-US" sz="2400" dirty="0">
                <a:solidFill>
                  <a:schemeClr val="bg1">
                    <a:lumMod val="85000"/>
                  </a:schemeClr>
                </a:solidFill>
                <a:latin typeface="Abadi" panose="020B0604020104020204" pitchFamily="34" charset="0"/>
              </a:rPr>
              <a:t>Actor Idris Elba wears ties on red carpets and in his roles, adding to his sophisticated look.</a:t>
            </a:r>
          </a:p>
        </p:txBody>
      </p:sp>
      <p:pic>
        <p:nvPicPr>
          <p:cNvPr id="5" name="Slika 4" descr="Slika na kojoj se prikazuje osoba, Ljudsko lice, čovjek, odijelo&#10;&#10;Opis je automatski generiran">
            <a:extLst>
              <a:ext uri="{FF2B5EF4-FFF2-40B4-BE49-F238E27FC236}">
                <a16:creationId xmlns:a16="http://schemas.microsoft.com/office/drawing/2014/main" id="{6B55AA13-F0C5-4A67-8923-DE78A3282F19}"/>
              </a:ext>
            </a:extLst>
          </p:cNvPr>
          <p:cNvPicPr>
            <a:picLocks noChangeAspect="1"/>
          </p:cNvPicPr>
          <p:nvPr/>
        </p:nvPicPr>
        <p:blipFill rotWithShape="1">
          <a:blip r:embed="rId2"/>
          <a:srcRect r="-2" b="8413"/>
          <a:stretch/>
        </p:blipFill>
        <p:spPr>
          <a:xfrm>
            <a:off x="6096000" y="1"/>
            <a:ext cx="6102825" cy="6858000"/>
          </a:xfrm>
          <a:prstGeom prst="rect">
            <a:avLst/>
          </a:prstGeom>
        </p:spPr>
      </p:pic>
    </p:spTree>
    <p:extLst>
      <p:ext uri="{BB962C8B-B14F-4D97-AF65-F5344CB8AC3E}">
        <p14:creationId xmlns:p14="http://schemas.microsoft.com/office/powerpoint/2010/main" val="327282792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assy tuxedo suit for a luxury dinner">
            <a:extLst>
              <a:ext uri="{FF2B5EF4-FFF2-40B4-BE49-F238E27FC236}">
                <a16:creationId xmlns:a16="http://schemas.microsoft.com/office/drawing/2014/main" id="{977494CF-393A-A505-D8DE-E442B9801B63}"/>
              </a:ext>
            </a:extLst>
          </p:cNvPr>
          <p:cNvPicPr>
            <a:picLocks noChangeAspect="1"/>
          </p:cNvPicPr>
          <p:nvPr/>
        </p:nvPicPr>
        <p:blipFill rotWithShape="1">
          <a:blip r:embed="rId2"/>
          <a:srcRect t="7888" r="-2" b="7887"/>
          <a:stretch/>
        </p:blipFill>
        <p:spPr>
          <a:xfrm>
            <a:off x="-6588" y="10"/>
            <a:ext cx="12198588" cy="6857990"/>
          </a:xfrm>
          <a:prstGeom prst="rect">
            <a:avLst/>
          </a:prstGeom>
          <a:ln>
            <a:gradFill flip="none" rotWithShape="1">
              <a:gsLst>
                <a:gs pos="30768">
                  <a:srgbClr val="949494"/>
                </a:gs>
                <a:gs pos="0">
                  <a:schemeClr val="accent3">
                    <a:lumMod val="67000"/>
                  </a:schemeClr>
                </a:gs>
                <a:gs pos="0">
                  <a:schemeClr val="accent3">
                    <a:lumMod val="97000"/>
                    <a:lumOff val="3000"/>
                  </a:schemeClr>
                </a:gs>
                <a:gs pos="100000">
                  <a:schemeClr val="accent3">
                    <a:lumMod val="60000"/>
                    <a:lumOff val="40000"/>
                  </a:schemeClr>
                </a:gs>
              </a:gsLst>
              <a:lin ang="16200000" scaled="1"/>
              <a:tileRect/>
            </a:gradFill>
          </a:ln>
        </p:spPr>
      </p:pic>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3087866" y="2179738"/>
            <a:ext cx="6009679" cy="2498523"/>
          </a:xfrm>
          <a:gradFill flip="none" rotWithShape="1">
            <a:gsLst>
              <a:gs pos="35000">
                <a:schemeClr val="accent3">
                  <a:lumMod val="0"/>
                  <a:lumOff val="100000"/>
                  <a:alpha val="87000"/>
                </a:schemeClr>
              </a:gs>
              <a:gs pos="100000">
                <a:schemeClr val="accent3">
                  <a:lumMod val="100000"/>
                </a:schemeClr>
              </a:gs>
            </a:gsLst>
            <a:path path="circle">
              <a:fillToRect l="50000" t="-80000" r="50000" b="180000"/>
            </a:path>
            <a:tileRect/>
          </a:gradFill>
          <a:ln>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p:spPr>
        <p:txBody>
          <a:bodyPr vert="horz" lIns="91440" tIns="45720" rIns="91440" bIns="45720" rtlCol="0" anchor="t">
            <a:normAutofit/>
          </a:bodyPr>
          <a:lstStyle/>
          <a:p>
            <a:pPr marL="0" indent="0">
              <a:buNone/>
            </a:pPr>
            <a:endParaRPr lang="hr-HR" sz="2400" dirty="0">
              <a:solidFill>
                <a:schemeClr val="tx1">
                  <a:lumMod val="75000"/>
                  <a:lumOff val="25000"/>
                </a:schemeClr>
              </a:solidFill>
              <a:latin typeface="Abadi" panose="020B0604020104020204" pitchFamily="34" charset="0"/>
            </a:endParaRPr>
          </a:p>
          <a:p>
            <a:pPr marL="0" indent="0">
              <a:buNone/>
            </a:pPr>
            <a:r>
              <a:rPr lang="en-US" sz="2400" b="1" dirty="0">
                <a:solidFill>
                  <a:schemeClr val="tx1">
                    <a:lumMod val="75000"/>
                    <a:lumOff val="25000"/>
                  </a:schemeClr>
                </a:solidFill>
                <a:latin typeface="Abadi" panose="020B0604020104020204" pitchFamily="34" charset="0"/>
              </a:rPr>
              <a:t>These examples show how ties can be an important part of the style and recognizable appearance of many famous people, whether they are politicians, actors, musicians, sportsmen or fashion icons.</a:t>
            </a:r>
          </a:p>
        </p:txBody>
      </p:sp>
    </p:spTree>
    <p:extLst>
      <p:ext uri="{BB962C8B-B14F-4D97-AF65-F5344CB8AC3E}">
        <p14:creationId xmlns:p14="http://schemas.microsoft.com/office/powerpoint/2010/main" val="292945686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910119" y="572569"/>
            <a:ext cx="3571940" cy="1642956"/>
          </a:xfrm>
        </p:spPr>
        <p:txBody>
          <a:bodyPr vert="horz" lIns="91440" tIns="45720" rIns="91440" bIns="45720" rtlCol="0" anchor="b">
            <a:normAutofit/>
          </a:bodyPr>
          <a:lstStyle/>
          <a:p>
            <a:r>
              <a:rPr lang="en-US" sz="4000" b="1" kern="1200" dirty="0">
                <a:solidFill>
                  <a:schemeClr val="tx2"/>
                </a:solidFill>
                <a:latin typeface="Abadi" panose="020B0604020104020204" pitchFamily="34" charset="0"/>
              </a:rPr>
              <a:t>CELEBRATIONS</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899811" y="2596242"/>
            <a:ext cx="3380527" cy="3652157"/>
          </a:xfrm>
        </p:spPr>
        <p:txBody>
          <a:bodyPr vert="horz" lIns="91440" tIns="45720" rIns="91440" bIns="45720" rtlCol="0">
            <a:normAutofit/>
          </a:bodyPr>
          <a:lstStyle/>
          <a:p>
            <a:r>
              <a:rPr lang="en-US" sz="2000" dirty="0">
                <a:solidFill>
                  <a:schemeClr val="tx2"/>
                </a:solidFill>
                <a:latin typeface="Abadi" panose="020B0604020104020204" pitchFamily="34" charset="0"/>
              </a:rPr>
              <a:t>A tie is a key element in dressing for celebrations such as birthdays, weddings, baptisms or anniversaries. This element will help you emphasize your presence, the festive character of the celebration, and at the same time you will express your respect for the host of the party and the efforts they put into organizing the event.</a:t>
            </a:r>
          </a:p>
          <a:p>
            <a:pPr indent="-228600">
              <a:buFont typeface="Arial" panose="020B0604020202020204" pitchFamily="34" charset="0"/>
              <a:buChar char="•"/>
            </a:pPr>
            <a:endParaRPr lang="en-US" sz="2000" dirty="0">
              <a:solidFill>
                <a:schemeClr val="tx2"/>
              </a:solidFill>
              <a:latin typeface="Abadi" panose="020B0604020104020204" pitchFamily="34" charset="0"/>
            </a:endParaRPr>
          </a:p>
          <a:p>
            <a:pPr indent="-228600">
              <a:buFont typeface="Arial" panose="020B0604020202020204" pitchFamily="34" charset="0"/>
              <a:buChar char="•"/>
            </a:pPr>
            <a:endParaRPr lang="en-US" dirty="0">
              <a:solidFill>
                <a:schemeClr val="tx2"/>
              </a:solidFill>
            </a:endParaRPr>
          </a:p>
        </p:txBody>
      </p:sp>
      <p:pic>
        <p:nvPicPr>
          <p:cNvPr id="5" name="Rezervirano mjesto sadržaja 4">
            <a:extLst>
              <a:ext uri="{FF2B5EF4-FFF2-40B4-BE49-F238E27FC236}">
                <a16:creationId xmlns:a16="http://schemas.microsoft.com/office/drawing/2014/main" id="{26F0F86B-F348-4A81-B924-85CBE974CA5B}"/>
              </a:ext>
            </a:extLst>
          </p:cNvPr>
          <p:cNvPicPr>
            <a:picLocks noGrp="1" noChangeAspect="1"/>
          </p:cNvPicPr>
          <p:nvPr>
            <p:ph idx="1"/>
          </p:nvPr>
        </p:nvPicPr>
        <p:blipFill>
          <a:blip r:embed="rId2"/>
          <a:stretch>
            <a:fillRect/>
          </a:stretch>
        </p:blipFill>
        <p:spPr>
          <a:xfrm>
            <a:off x="4994031" y="1007774"/>
            <a:ext cx="6588369" cy="4842451"/>
          </a:xfrm>
          <a:prstGeom prst="rect">
            <a:avLst/>
          </a:prstGeom>
        </p:spPr>
      </p:pic>
    </p:spTree>
    <p:extLst>
      <p:ext uri="{BB962C8B-B14F-4D97-AF65-F5344CB8AC3E}">
        <p14:creationId xmlns:p14="http://schemas.microsoft.com/office/powerpoint/2010/main" val="1801668991"/>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8D3C72-768B-46EC-BF76-CF37CE1B8B58}"/>
              </a:ext>
            </a:extLst>
          </p:cNvPr>
          <p:cNvSpPr>
            <a:spLocks noGrp="1"/>
          </p:cNvSpPr>
          <p:nvPr>
            <p:ph type="title"/>
          </p:nvPr>
        </p:nvSpPr>
        <p:spPr>
          <a:xfrm>
            <a:off x="4373525" y="1064004"/>
            <a:ext cx="2916103" cy="1212219"/>
          </a:xfrm>
        </p:spPr>
        <p:txBody>
          <a:bodyPr vert="horz" lIns="91440" tIns="45720" rIns="91440" bIns="45720" rtlCol="0" anchor="t">
            <a:normAutofit/>
          </a:bodyPr>
          <a:lstStyle/>
          <a:p>
            <a:r>
              <a:rPr lang="en-US" sz="4000" b="1" kern="1200" dirty="0">
                <a:solidFill>
                  <a:schemeClr val="bg2">
                    <a:lumMod val="25000"/>
                  </a:schemeClr>
                </a:solidFill>
                <a:latin typeface="Abadi" panose="020B0604020104020204" pitchFamily="34" charset="0"/>
              </a:rPr>
              <a:t>LEVEL OF FORMALITY</a:t>
            </a:r>
          </a:p>
        </p:txBody>
      </p:sp>
      <p:pic>
        <p:nvPicPr>
          <p:cNvPr id="5" name="Rezervirano mjesto sadržaja 4" descr="Slika na kojoj se prikazuje odijevanje, osoba, ovratnik, čovjek&#10;&#10;Opis je automatski generiran">
            <a:extLst>
              <a:ext uri="{FF2B5EF4-FFF2-40B4-BE49-F238E27FC236}">
                <a16:creationId xmlns:a16="http://schemas.microsoft.com/office/drawing/2014/main" id="{3C5AAF7F-D8D3-47AC-AE01-023A8306C65D}"/>
              </a:ext>
            </a:extLst>
          </p:cNvPr>
          <p:cNvPicPr>
            <a:picLocks noGrp="1" noChangeAspect="1"/>
          </p:cNvPicPr>
          <p:nvPr>
            <p:ph idx="1"/>
          </p:nvPr>
        </p:nvPicPr>
        <p:blipFill rotWithShape="1">
          <a:blip r:embed="rId2"/>
          <a:srcRect l="-1" r="487" b="24794"/>
          <a:stretch/>
        </p:blipFill>
        <p:spPr>
          <a:xfrm>
            <a:off x="925609" y="325681"/>
            <a:ext cx="2998382" cy="6206637"/>
          </a:xfrm>
          <a:prstGeom prst="rect">
            <a:avLst/>
          </a:prstGeom>
        </p:spPr>
      </p:pic>
      <p:sp>
        <p:nvSpPr>
          <p:cNvPr id="4" name="Rezervirano mjesto teksta 3">
            <a:extLst>
              <a:ext uri="{FF2B5EF4-FFF2-40B4-BE49-F238E27FC236}">
                <a16:creationId xmlns:a16="http://schemas.microsoft.com/office/drawing/2014/main" id="{5CBEAC7C-51F0-46BE-90FD-2DF3640C1700}"/>
              </a:ext>
            </a:extLst>
          </p:cNvPr>
          <p:cNvSpPr>
            <a:spLocks noGrp="1"/>
          </p:cNvSpPr>
          <p:nvPr>
            <p:ph type="body" sz="half" idx="2"/>
          </p:nvPr>
        </p:nvSpPr>
        <p:spPr>
          <a:xfrm>
            <a:off x="5436781" y="2396145"/>
            <a:ext cx="5029200" cy="2073458"/>
          </a:xfrm>
        </p:spPr>
        <p:txBody>
          <a:bodyPr vert="horz" lIns="91440" tIns="45720" rIns="91440" bIns="45720" rtlCol="0">
            <a:noAutofit/>
          </a:bodyPr>
          <a:lstStyle/>
          <a:p>
            <a:r>
              <a:rPr lang="en-US" sz="2400" dirty="0">
                <a:solidFill>
                  <a:schemeClr val="bg2">
                    <a:lumMod val="25000"/>
                  </a:schemeClr>
                </a:solidFill>
                <a:latin typeface="Abadi" panose="020B0604020104020204" pitchFamily="34" charset="0"/>
              </a:rPr>
              <a:t>If you want to look less formal at the wedding, then a bow tie is the right choice for you. Also, a bow tie is an ideal choice when you want to stand out and attract the attention of others. On the other hand, if you want a classic, more serious and formal wedding outfit, then ties are the perfect choice.</a:t>
            </a:r>
          </a:p>
        </p:txBody>
      </p:sp>
    </p:spTree>
    <p:extLst>
      <p:ext uri="{BB962C8B-B14F-4D97-AF65-F5344CB8AC3E}">
        <p14:creationId xmlns:p14="http://schemas.microsoft.com/office/powerpoint/2010/main" val="202803931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4750982" y="376478"/>
            <a:ext cx="2872563" cy="644248"/>
          </a:xfrm>
        </p:spPr>
        <p:txBody>
          <a:bodyPr vert="horz" lIns="91440" tIns="45720" rIns="91440" bIns="45720" rtlCol="0" anchor="t">
            <a:normAutofit/>
          </a:bodyPr>
          <a:lstStyle/>
          <a:p>
            <a:r>
              <a:rPr lang="en-US" sz="4000" b="1" kern="1200" dirty="0">
                <a:solidFill>
                  <a:schemeClr val="bg1"/>
                </a:solidFill>
                <a:latin typeface="Abadi" panose="020B0604020104020204" pitchFamily="34" charset="0"/>
              </a:rPr>
              <a:t>FUNERALS</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4209238" y="4185402"/>
            <a:ext cx="4391025" cy="2454300"/>
          </a:xfrm>
        </p:spPr>
        <p:txBody>
          <a:bodyPr vert="horz" lIns="91440" tIns="45720" rIns="91440" bIns="45720" rtlCol="0">
            <a:normAutofit/>
          </a:bodyPr>
          <a:lstStyle/>
          <a:p>
            <a:r>
              <a:rPr lang="en-US" sz="2000" dirty="0">
                <a:solidFill>
                  <a:schemeClr val="bg1">
                    <a:alpha val="80000"/>
                  </a:schemeClr>
                </a:solidFill>
                <a:latin typeface="Abadi" panose="020B0604020104020204" pitchFamily="34" charset="0"/>
              </a:rPr>
              <a:t>Although no one wants to attend such events, the truth is that going with them is your mark on the wearer, because you show respect for the deceased person and his family. These occasions require that the tie worn must be dark, preferably black.</a:t>
            </a:r>
          </a:p>
        </p:txBody>
      </p:sp>
      <p:pic>
        <p:nvPicPr>
          <p:cNvPr id="5" name="Rezervirano mjesto sadržaja 4">
            <a:extLst>
              <a:ext uri="{FF2B5EF4-FFF2-40B4-BE49-F238E27FC236}">
                <a16:creationId xmlns:a16="http://schemas.microsoft.com/office/drawing/2014/main" id="{03A56573-15F5-46CD-8BF2-ADD55DF33401}"/>
              </a:ext>
            </a:extLst>
          </p:cNvPr>
          <p:cNvPicPr>
            <a:picLocks noGrp="1" noChangeAspect="1"/>
          </p:cNvPicPr>
          <p:nvPr>
            <p:ph idx="1"/>
          </p:nvPr>
        </p:nvPicPr>
        <p:blipFill rotWithShape="1">
          <a:blip r:embed="rId2"/>
          <a:srcRect t="18844"/>
          <a:stretch/>
        </p:blipFill>
        <p:spPr>
          <a:xfrm>
            <a:off x="3774262" y="1127053"/>
            <a:ext cx="4826001" cy="2840052"/>
          </a:xfrm>
          <a:prstGeom prst="rect">
            <a:avLst/>
          </a:prstGeom>
        </p:spPr>
      </p:pic>
    </p:spTree>
    <p:extLst>
      <p:ext uri="{BB962C8B-B14F-4D97-AF65-F5344CB8AC3E}">
        <p14:creationId xmlns:p14="http://schemas.microsoft.com/office/powerpoint/2010/main" val="385614943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useBgFill="1">
        <p:nvSpPr>
          <p:cNvPr id="36"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394366" y="1660010"/>
            <a:ext cx="4889190" cy="2121408"/>
          </a:xfrm>
        </p:spPr>
        <p:txBody>
          <a:bodyPr vert="horz" lIns="91440" tIns="45720" rIns="91440" bIns="45720" rtlCol="0" anchor="ctr">
            <a:normAutofit/>
          </a:bodyPr>
          <a:lstStyle/>
          <a:p>
            <a:r>
              <a:rPr lang="en-US" sz="4000" b="1" dirty="0">
                <a:latin typeface="Abadi" panose="020B0604020104020204" pitchFamily="34" charset="0"/>
              </a:rPr>
              <a:t>FORMAL MEETINGS AND WORK</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5988957" y="1660010"/>
            <a:ext cx="5257800" cy="2121407"/>
          </a:xfrm>
        </p:spPr>
        <p:txBody>
          <a:bodyPr vert="horz" lIns="91440" tIns="45720" rIns="91440" bIns="45720" rtlCol="0" anchor="ctr">
            <a:noAutofit/>
          </a:bodyPr>
          <a:lstStyle/>
          <a:p>
            <a:r>
              <a:rPr lang="en-US" sz="2400" dirty="0">
                <a:latin typeface="Abadi" panose="020B0604020104020204" pitchFamily="34" charset="0"/>
              </a:rPr>
              <a:t>The use of a tie is also recommended in those occasions when you meet formally with friends or acquaintances, such as in the theater or the opera. You will also be required to wear a tie in certain restaurants and entertainment venues.</a:t>
            </a:r>
          </a:p>
        </p:txBody>
      </p:sp>
      <p:pic>
        <p:nvPicPr>
          <p:cNvPr id="9" name="Rezervirano mjesto sadržaja 8">
            <a:extLst>
              <a:ext uri="{FF2B5EF4-FFF2-40B4-BE49-F238E27FC236}">
                <a16:creationId xmlns:a16="http://schemas.microsoft.com/office/drawing/2014/main" id="{BBF262D2-AB0D-4049-9D9B-DDAF7E06B12A}"/>
              </a:ext>
            </a:extLst>
          </p:cNvPr>
          <p:cNvPicPr>
            <a:picLocks noGrp="1" noChangeAspect="1"/>
          </p:cNvPicPr>
          <p:nvPr>
            <p:ph idx="1"/>
          </p:nvPr>
        </p:nvPicPr>
        <p:blipFill rotWithShape="1">
          <a:blip r:embed="rId2"/>
          <a:srcRect l="-106" t="49070" r="106" b="372"/>
          <a:stretch/>
        </p:blipFill>
        <p:spPr>
          <a:xfrm>
            <a:off x="0" y="4841823"/>
            <a:ext cx="12191979" cy="3467290"/>
          </a:xfrm>
          <a:prstGeom prst="rect">
            <a:avLst/>
          </a:prstGeom>
          <a:effectLst>
            <a:innerShdw blurRad="190500" dist="127000" dir="16200000">
              <a:prstClr val="black">
                <a:alpha val="19000"/>
              </a:prstClr>
            </a:innerShdw>
          </a:effectLst>
        </p:spPr>
      </p:pic>
    </p:spTree>
    <p:extLst>
      <p:ext uri="{BB962C8B-B14F-4D97-AF65-F5344CB8AC3E}">
        <p14:creationId xmlns:p14="http://schemas.microsoft.com/office/powerpoint/2010/main" val="428541862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b="1" dirty="0">
                <a:latin typeface="Abadi" panose="020B0604020104020204" pitchFamily="34" charset="0"/>
              </a:rPr>
              <a:t>FORMAL MEETINGS AND WORK</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761799" y="2535458"/>
            <a:ext cx="5334197" cy="3007835"/>
          </a:xfrm>
        </p:spPr>
        <p:txBody>
          <a:bodyPr vert="horz" lIns="91440" tIns="45720" rIns="91440" bIns="45720" rtlCol="0" anchor="ctr">
            <a:normAutofit/>
          </a:bodyPr>
          <a:lstStyle/>
          <a:p>
            <a:r>
              <a:rPr lang="en-US" sz="2400" dirty="0">
                <a:latin typeface="Abadi" panose="020B0604020104020204" pitchFamily="34" charset="0"/>
              </a:rPr>
              <a:t>The use of a tie is also recommended in formal business meetings. That is, if you have to go to the bank to apply for a loan, buy a car or meet with your lawyer. A tie will give you seriousness and an image of trust.</a:t>
            </a:r>
          </a:p>
        </p:txBody>
      </p:sp>
      <p:pic>
        <p:nvPicPr>
          <p:cNvPr id="5" name="Rezervirano mjesto sadržaja 4">
            <a:extLst>
              <a:ext uri="{FF2B5EF4-FFF2-40B4-BE49-F238E27FC236}">
                <a16:creationId xmlns:a16="http://schemas.microsoft.com/office/drawing/2014/main" id="{52CFE9C9-F64D-4FDF-86EA-33E414E95554}"/>
              </a:ext>
            </a:extLst>
          </p:cNvPr>
          <p:cNvPicPr>
            <a:picLocks noGrp="1" noChangeAspect="1"/>
          </p:cNvPicPr>
          <p:nvPr>
            <p:ph idx="1"/>
          </p:nvPr>
        </p:nvPicPr>
        <p:blipFill rotWithShape="1">
          <a:blip r:embed="rId2"/>
          <a:srcRect l="23340" r="47150"/>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90928769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838200" y="1641752"/>
            <a:ext cx="4391025" cy="1323439"/>
          </a:xfrm>
        </p:spPr>
        <p:txBody>
          <a:bodyPr vert="horz" lIns="91440" tIns="45720" rIns="91440" bIns="45720" rtlCol="0" anchor="t">
            <a:normAutofit/>
          </a:bodyPr>
          <a:lstStyle/>
          <a:p>
            <a:r>
              <a:rPr lang="en-US" sz="4000" b="1" kern="1200" dirty="0">
                <a:solidFill>
                  <a:schemeClr val="bg1"/>
                </a:solidFill>
                <a:latin typeface="Abadi" panose="020B0604020104020204" pitchFamily="34" charset="0"/>
              </a:rPr>
              <a:t>PROFESSIONAL PERFORMANCES</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838200" y="3146400"/>
            <a:ext cx="4391025" cy="2454300"/>
          </a:xfrm>
        </p:spPr>
        <p:txBody>
          <a:bodyPr vert="horz" lIns="91440" tIns="45720" rIns="91440" bIns="45720" rtlCol="0">
            <a:normAutofit/>
          </a:bodyPr>
          <a:lstStyle/>
          <a:p>
            <a:r>
              <a:rPr lang="en-US" sz="2400" dirty="0">
                <a:solidFill>
                  <a:schemeClr val="bg1">
                    <a:alpha val="80000"/>
                  </a:schemeClr>
                </a:solidFill>
                <a:latin typeface="Abadi" panose="020B0604020104020204" pitchFamily="34" charset="0"/>
              </a:rPr>
              <a:t>If you are involved in art, music, theater or other professions that require stage</a:t>
            </a:r>
            <a:r>
              <a:rPr lang="hr-HR" sz="2400" dirty="0">
                <a:solidFill>
                  <a:schemeClr val="bg1">
                    <a:alpha val="80000"/>
                  </a:schemeClr>
                </a:solidFill>
                <a:latin typeface="Abadi" panose="020B0604020104020204" pitchFamily="34" charset="0"/>
              </a:rPr>
              <a:t> </a:t>
            </a:r>
            <a:r>
              <a:rPr lang="en-US" sz="2400" dirty="0">
                <a:solidFill>
                  <a:schemeClr val="bg1">
                    <a:alpha val="80000"/>
                  </a:schemeClr>
                </a:solidFill>
                <a:latin typeface="Abadi" panose="020B0604020104020204" pitchFamily="34" charset="0"/>
              </a:rPr>
              <a:t>performances, a tie can serve as part of your scenography.</a:t>
            </a:r>
          </a:p>
        </p:txBody>
      </p:sp>
      <p:pic>
        <p:nvPicPr>
          <p:cNvPr id="5" name="Rezervirano mjesto sadržaja 4" descr="Slika na kojoj se prikazuje glazba, u dvorani, glazbeni instrument, osoba&#10;&#10;Opis je automatski generiran">
            <a:extLst>
              <a:ext uri="{FF2B5EF4-FFF2-40B4-BE49-F238E27FC236}">
                <a16:creationId xmlns:a16="http://schemas.microsoft.com/office/drawing/2014/main" id="{297D0CB0-58E4-448C-8BF3-A1BD6FA8038F}"/>
              </a:ext>
            </a:extLst>
          </p:cNvPr>
          <p:cNvPicPr>
            <a:picLocks noGrp="1" noChangeAspect="1"/>
          </p:cNvPicPr>
          <p:nvPr>
            <p:ph idx="1"/>
          </p:nvPr>
        </p:nvPicPr>
        <p:blipFill rotWithShape="1">
          <a:blip r:embed="rId2"/>
          <a:srcRect l="4912" t="12339"/>
          <a:stretch/>
        </p:blipFill>
        <p:spPr>
          <a:xfrm>
            <a:off x="6095999" y="1790781"/>
            <a:ext cx="5260976" cy="3237414"/>
          </a:xfrm>
          <a:prstGeom prst="rect">
            <a:avLst/>
          </a:prstGeom>
        </p:spPr>
      </p:pic>
    </p:spTree>
    <p:extLst>
      <p:ext uri="{BB962C8B-B14F-4D97-AF65-F5344CB8AC3E}">
        <p14:creationId xmlns:p14="http://schemas.microsoft.com/office/powerpoint/2010/main" val="298504419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613060-DA21-4D0F-804A-03B939B49CD9}"/>
              </a:ext>
            </a:extLst>
          </p:cNvPr>
          <p:cNvSpPr>
            <a:spLocks noGrp="1"/>
          </p:cNvSpPr>
          <p:nvPr>
            <p:ph type="title" idx="4294967295"/>
          </p:nvPr>
        </p:nvSpPr>
        <p:spPr>
          <a:xfrm>
            <a:off x="3775537" y="869194"/>
            <a:ext cx="4640926" cy="1094282"/>
          </a:xfrm>
        </p:spPr>
        <p:txBody>
          <a:bodyPr>
            <a:noAutofit/>
          </a:bodyPr>
          <a:lstStyle/>
          <a:p>
            <a:r>
              <a:rPr lang="hr-HR" sz="4000" b="1" dirty="0">
                <a:solidFill>
                  <a:schemeClr val="bg1">
                    <a:lumMod val="95000"/>
                  </a:schemeClr>
                </a:solidFill>
                <a:latin typeface="Abadi" panose="020B0604020104020204" pitchFamily="34" charset="0"/>
              </a:rPr>
              <a:t>ACCORDING TO YOUR OWN DESIRE</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4294967295"/>
          </p:nvPr>
        </p:nvSpPr>
        <p:spPr>
          <a:xfrm>
            <a:off x="2963056" y="2357100"/>
            <a:ext cx="6265888" cy="3811588"/>
          </a:xfrm>
        </p:spPr>
        <p:txBody>
          <a:bodyPr>
            <a:noAutofit/>
          </a:bodyPr>
          <a:lstStyle/>
          <a:p>
            <a:pPr marL="0" indent="0">
              <a:buNone/>
            </a:pPr>
            <a:r>
              <a:rPr lang="en-US" sz="2400" dirty="0">
                <a:solidFill>
                  <a:schemeClr val="bg1">
                    <a:lumMod val="95000"/>
                  </a:schemeClr>
                </a:solidFill>
                <a:latin typeface="Abadi" panose="020B0604020104020204" pitchFamily="34" charset="0"/>
              </a:rPr>
              <a:t>Of course, you can wear a tie whenever you want, regardless of the occasion. It's a matter of personal style and choice.</a:t>
            </a:r>
            <a:r>
              <a:rPr lang="hr-HR" sz="2400" dirty="0">
                <a:solidFill>
                  <a:schemeClr val="bg1">
                    <a:lumMod val="95000"/>
                  </a:schemeClr>
                </a:solidFill>
                <a:latin typeface="Abadi" panose="020B0604020104020204" pitchFamily="34" charset="0"/>
              </a:rPr>
              <a:t> </a:t>
            </a:r>
            <a:r>
              <a:rPr lang="en-US" sz="2400" dirty="0">
                <a:solidFill>
                  <a:schemeClr val="bg1">
                    <a:lumMod val="95000"/>
                  </a:schemeClr>
                </a:solidFill>
                <a:latin typeface="Abadi" panose="020B0604020104020204" pitchFamily="34" charset="0"/>
              </a:rPr>
              <a:t>It is important to note that the obligation to wear a tie is often related to the level of formality of the occasion and the specific requirements of the employer or event organizer</a:t>
            </a:r>
            <a:r>
              <a:rPr lang="hr-HR" sz="2400" dirty="0">
                <a:solidFill>
                  <a:schemeClr val="bg1">
                    <a:lumMod val="95000"/>
                  </a:schemeClr>
                </a:solidFill>
                <a:latin typeface="Abadi" panose="020B0604020104020204" pitchFamily="34" charset="0"/>
              </a:rPr>
              <a:t>,</a:t>
            </a:r>
            <a:r>
              <a:rPr lang="en-US" sz="2400" dirty="0">
                <a:solidFill>
                  <a:schemeClr val="bg1">
                    <a:lumMod val="95000"/>
                  </a:schemeClr>
                </a:solidFill>
                <a:latin typeface="Abadi" panose="020B0604020104020204" pitchFamily="34" charset="0"/>
              </a:rPr>
              <a:t> but it's also important to be comfortable and match your own style.</a:t>
            </a:r>
            <a:endParaRPr lang="hr-HR" sz="2400" dirty="0">
              <a:solidFill>
                <a:schemeClr val="bg1">
                  <a:lumMod val="95000"/>
                </a:schemeClr>
              </a:solidFill>
              <a:latin typeface="Abadi" panose="020B0604020104020204" pitchFamily="34" charset="0"/>
            </a:endParaRPr>
          </a:p>
        </p:txBody>
      </p:sp>
    </p:spTree>
    <p:extLst>
      <p:ext uri="{BB962C8B-B14F-4D97-AF65-F5344CB8AC3E}">
        <p14:creationId xmlns:p14="http://schemas.microsoft.com/office/powerpoint/2010/main" val="315008842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613060-DA21-4D0F-804A-03B939B49CD9}"/>
              </a:ext>
            </a:extLst>
          </p:cNvPr>
          <p:cNvSpPr>
            <a:spLocks noGrp="1"/>
          </p:cNvSpPr>
          <p:nvPr>
            <p:ph type="title"/>
          </p:nvPr>
        </p:nvSpPr>
        <p:spPr>
          <a:xfrm>
            <a:off x="7209344" y="599099"/>
            <a:ext cx="3666239" cy="1136043"/>
          </a:xfrm>
        </p:spPr>
        <p:txBody>
          <a:bodyPr>
            <a:noAutofit/>
          </a:bodyPr>
          <a:lstStyle/>
          <a:p>
            <a:r>
              <a:rPr lang="hr-HR" sz="4000" b="1" dirty="0">
                <a:solidFill>
                  <a:schemeClr val="bg2">
                    <a:lumMod val="25000"/>
                  </a:schemeClr>
                </a:solidFill>
                <a:latin typeface="Abadi" panose="020B0604020104020204" pitchFamily="34" charset="0"/>
              </a:rPr>
              <a:t>TIES ON RED CARPET</a:t>
            </a:r>
          </a:p>
        </p:txBody>
      </p:sp>
      <p:sp>
        <p:nvSpPr>
          <p:cNvPr id="4" name="Rezervirano mjesto teksta 3">
            <a:extLst>
              <a:ext uri="{FF2B5EF4-FFF2-40B4-BE49-F238E27FC236}">
                <a16:creationId xmlns:a16="http://schemas.microsoft.com/office/drawing/2014/main" id="{8CF64D87-DF15-4261-8389-7D6FA3DEC05E}"/>
              </a:ext>
            </a:extLst>
          </p:cNvPr>
          <p:cNvSpPr>
            <a:spLocks noGrp="1"/>
          </p:cNvSpPr>
          <p:nvPr>
            <p:ph type="body" sz="half" idx="2"/>
          </p:nvPr>
        </p:nvSpPr>
        <p:spPr>
          <a:xfrm>
            <a:off x="7209344" y="1992597"/>
            <a:ext cx="3932237" cy="3988477"/>
          </a:xfrm>
        </p:spPr>
        <p:txBody>
          <a:bodyPr>
            <a:noAutofit/>
          </a:bodyPr>
          <a:lstStyle/>
          <a:p>
            <a:r>
              <a:rPr lang="en-US" sz="2400" dirty="0">
                <a:solidFill>
                  <a:schemeClr val="bg2">
                    <a:lumMod val="25000"/>
                  </a:schemeClr>
                </a:solidFill>
                <a:latin typeface="Abadi" panose="020B0604020104020204" pitchFamily="34" charset="0"/>
              </a:rPr>
              <a:t>Ties often play a significant role on the red carpet at events such as movie premieres, film awards, music ceremonies and similar formal occasions. On the red carpet, public figures, actors, musicians and other celebrities often use their appearance to express their style and personality.</a:t>
            </a:r>
            <a:endParaRPr lang="hr-HR" sz="2400" dirty="0">
              <a:solidFill>
                <a:schemeClr val="bg2">
                  <a:lumMod val="25000"/>
                </a:schemeClr>
              </a:solidFill>
              <a:latin typeface="Abadi" panose="020B0604020104020204" pitchFamily="34" charset="0"/>
            </a:endParaRPr>
          </a:p>
        </p:txBody>
      </p:sp>
      <p:pic>
        <p:nvPicPr>
          <p:cNvPr id="9" name="Rezervirano mjesto sadržaja 8">
            <a:extLst>
              <a:ext uri="{FF2B5EF4-FFF2-40B4-BE49-F238E27FC236}">
                <a16:creationId xmlns:a16="http://schemas.microsoft.com/office/drawing/2014/main" id="{31CC4806-9FF3-436E-A092-E4FB279EF004}"/>
              </a:ext>
            </a:extLst>
          </p:cNvPr>
          <p:cNvPicPr>
            <a:picLocks noGrp="1" noChangeAspect="1"/>
          </p:cNvPicPr>
          <p:nvPr>
            <p:ph idx="1"/>
          </p:nvPr>
        </p:nvPicPr>
        <p:blipFill rotWithShape="1">
          <a:blip r:embed="rId2"/>
          <a:srcRect l="14621" r="16728"/>
          <a:stretch/>
        </p:blipFill>
        <p:spPr>
          <a:xfrm>
            <a:off x="428365" y="599099"/>
            <a:ext cx="6475750" cy="5659802"/>
          </a:xfrm>
          <a:prstGeom prst="rect">
            <a:avLst/>
          </a:prstGeom>
        </p:spPr>
      </p:pic>
    </p:spTree>
    <p:extLst>
      <p:ext uri="{BB962C8B-B14F-4D97-AF65-F5344CB8AC3E}">
        <p14:creationId xmlns:p14="http://schemas.microsoft.com/office/powerpoint/2010/main" val="362306483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834</Words>
  <Application>Microsoft Office PowerPoint</Application>
  <PresentationFormat>Široki zaslon</PresentationFormat>
  <Paragraphs>33</Paragraphs>
  <Slides>19</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19</vt:i4>
      </vt:variant>
    </vt:vector>
  </HeadingPairs>
  <TitlesOfParts>
    <vt:vector size="25" baseType="lpstr">
      <vt:lpstr>Abadi</vt:lpstr>
      <vt:lpstr>Arial</vt:lpstr>
      <vt:lpstr>Britannic Bold</vt:lpstr>
      <vt:lpstr>Calibri</vt:lpstr>
      <vt:lpstr>Calibri Light</vt:lpstr>
      <vt:lpstr>Tema sustava Office</vt:lpstr>
      <vt:lpstr>International Tie Day</vt:lpstr>
      <vt:lpstr>CELEBRATIONS</vt:lpstr>
      <vt:lpstr>LEVEL OF FORMALITY</vt:lpstr>
      <vt:lpstr>FUNERALS</vt:lpstr>
      <vt:lpstr>FORMAL MEETINGS AND WORK</vt:lpstr>
      <vt:lpstr>FORMAL MEETINGS AND WORK</vt:lpstr>
      <vt:lpstr>PROFESSIONAL PERFORMANCES</vt:lpstr>
      <vt:lpstr>ACCORDING TO YOUR OWN DESIRE</vt:lpstr>
      <vt:lpstr>TIES ON RED CARPET</vt:lpstr>
      <vt:lpstr>TIES ON RED CARPET – CHOICE OF STYLE</vt:lpstr>
      <vt:lpstr>TIES ON RED CARPET – COLORS AND PATTERNS</vt:lpstr>
      <vt:lpstr>TIES ON RED CARPET – BRANDED TIES</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Tie Day</dc:title>
  <dc:creator>Ema Begović</dc:creator>
  <cp:lastModifiedBy>Ema Begović</cp:lastModifiedBy>
  <cp:revision>1</cp:revision>
  <dcterms:created xsi:type="dcterms:W3CDTF">2023-10-15T19:15:04Z</dcterms:created>
  <dcterms:modified xsi:type="dcterms:W3CDTF">2023-10-15T19:16:29Z</dcterms:modified>
</cp:coreProperties>
</file>