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B8600-94F6-4FB0-A683-F782F02547C7}" type="datetimeFigureOut">
              <a:rPr lang="hr-HR" smtClean="0"/>
              <a:t>24.06.2021</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CAB67-1946-48A4-A85B-FCED9F26F3E8}" type="slidenum">
              <a:rPr lang="hr-HR" smtClean="0"/>
              <a:t>‹#›</a:t>
            </a:fld>
            <a:endParaRPr lang="hr-HR"/>
          </a:p>
        </p:txBody>
      </p:sp>
    </p:spTree>
    <p:extLst>
      <p:ext uri="{BB962C8B-B14F-4D97-AF65-F5344CB8AC3E}">
        <p14:creationId xmlns:p14="http://schemas.microsoft.com/office/powerpoint/2010/main" val="89062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1E6CAB67-1946-48A4-A85B-FCED9F26F3E8}" type="slidenum">
              <a:rPr lang="hr-HR" smtClean="0"/>
              <a:t>11</a:t>
            </a:fld>
            <a:endParaRPr lang="hr-HR"/>
          </a:p>
        </p:txBody>
      </p:sp>
    </p:spTree>
    <p:extLst>
      <p:ext uri="{BB962C8B-B14F-4D97-AF65-F5344CB8AC3E}">
        <p14:creationId xmlns:p14="http://schemas.microsoft.com/office/powerpoint/2010/main" val="363975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6/24/2021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0077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0401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5223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4929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6/24/2021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5294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1928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352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1955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7120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6/24/2021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6425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6/24/2021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055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6/24/2021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514438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23" r:id="rId5"/>
    <p:sldLayoutId id="2147483729"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D879A56-BA4A-47BE-B8EA-643910D696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032" name="Rectangle 76">
            <a:extLst>
              <a:ext uri="{FF2B5EF4-FFF2-40B4-BE49-F238E27FC236}">
                <a16:creationId xmlns:a16="http://schemas.microsoft.com/office/drawing/2014/main" id="{68E7D62B-6F82-4DD0-9764-C143AEAAC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10A482A1-3D01-4FC5-BA7D-E095DE0FE85A}"/>
              </a:ext>
            </a:extLst>
          </p:cNvPr>
          <p:cNvSpPr>
            <a:spLocks noGrp="1"/>
          </p:cNvSpPr>
          <p:nvPr>
            <p:ph type="ctrTitle"/>
          </p:nvPr>
        </p:nvSpPr>
        <p:spPr>
          <a:xfrm>
            <a:off x="5353249" y="1348844"/>
            <a:ext cx="5716338" cy="3042706"/>
          </a:xfrm>
        </p:spPr>
        <p:txBody>
          <a:bodyPr>
            <a:normAutofit/>
          </a:bodyPr>
          <a:lstStyle/>
          <a:p>
            <a:r>
              <a:rPr lang="en-US" sz="6000" dirty="0"/>
              <a:t>Empire state building</a:t>
            </a:r>
            <a:endParaRPr lang="hr-HR" sz="6000" dirty="0"/>
          </a:p>
        </p:txBody>
      </p:sp>
      <p:sp>
        <p:nvSpPr>
          <p:cNvPr id="3" name="Podnaslov 2">
            <a:extLst>
              <a:ext uri="{FF2B5EF4-FFF2-40B4-BE49-F238E27FC236}">
                <a16:creationId xmlns:a16="http://schemas.microsoft.com/office/drawing/2014/main" id="{5CA684A9-F216-4423-A732-23E2B8F730B8}"/>
              </a:ext>
            </a:extLst>
          </p:cNvPr>
          <p:cNvSpPr>
            <a:spLocks noGrp="1"/>
          </p:cNvSpPr>
          <p:nvPr>
            <p:ph type="subTitle" idx="1"/>
          </p:nvPr>
        </p:nvSpPr>
        <p:spPr>
          <a:xfrm>
            <a:off x="5533786" y="4682062"/>
            <a:ext cx="5355264" cy="950976"/>
          </a:xfrm>
        </p:spPr>
        <p:txBody>
          <a:bodyPr>
            <a:normAutofit/>
          </a:bodyPr>
          <a:lstStyle/>
          <a:p>
            <a:r>
              <a:rPr lang="en-US" dirty="0"/>
              <a:t>By: Dorian </a:t>
            </a:r>
            <a:r>
              <a:rPr lang="en-US" dirty="0" err="1"/>
              <a:t>Dražić-Karalić</a:t>
            </a:r>
            <a:endParaRPr lang="hr-HR" dirty="0"/>
          </a:p>
        </p:txBody>
      </p:sp>
      <p:pic>
        <p:nvPicPr>
          <p:cNvPr id="1028" name="Picture 4" descr="Empire State Building - Wikipedia">
            <a:extLst>
              <a:ext uri="{FF2B5EF4-FFF2-40B4-BE49-F238E27FC236}">
                <a16:creationId xmlns:a16="http://schemas.microsoft.com/office/drawing/2014/main" id="{CEAE5552-285F-4F24-AE81-91F02D1FFD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90"/>
          <a:stretch/>
        </p:blipFill>
        <p:spPr bwMode="auto">
          <a:xfrm>
            <a:off x="616737" y="621793"/>
            <a:ext cx="4376501" cy="561441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9C283B92-B6AF-4FE0-AF35-F51A679051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9B60A8CB-176B-4FD6-AD24-9D98027E5CA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171CA5D-A004-471D-81F2-0B1381DE61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682D131-57BB-442B-BD9B-8F06D2B230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37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83E0B076-70B2-4BA7-B180-209E6D801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Rectangle 72">
            <a:extLst>
              <a:ext uri="{FF2B5EF4-FFF2-40B4-BE49-F238E27FC236}">
                <a16:creationId xmlns:a16="http://schemas.microsoft.com/office/drawing/2014/main" id="{4C1262DB-2217-4833-97B6-F2E848AE5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6E31C53-2B4C-4EC3-ABBE-C7A406EE0F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Naslov 1">
            <a:extLst>
              <a:ext uri="{FF2B5EF4-FFF2-40B4-BE49-F238E27FC236}">
                <a16:creationId xmlns:a16="http://schemas.microsoft.com/office/drawing/2014/main" id="{6E233014-7C8F-471C-A329-6F1CBA76AA89}"/>
              </a:ext>
            </a:extLst>
          </p:cNvPr>
          <p:cNvSpPr>
            <a:spLocks noGrp="1"/>
          </p:cNvSpPr>
          <p:nvPr>
            <p:ph type="title"/>
          </p:nvPr>
        </p:nvSpPr>
        <p:spPr>
          <a:xfrm>
            <a:off x="1066800" y="642594"/>
            <a:ext cx="10058400" cy="1371600"/>
          </a:xfrm>
        </p:spPr>
        <p:txBody>
          <a:bodyPr>
            <a:normAutofit/>
          </a:bodyPr>
          <a:lstStyle/>
          <a:p>
            <a:r>
              <a:rPr lang="en-US" b="1" i="0">
                <a:effectLst/>
                <a:latin typeface="Arial" panose="020B0604020202020204" pitchFamily="34" charset="0"/>
              </a:rPr>
              <a:t>Shootings</a:t>
            </a:r>
            <a:endParaRPr lang="hr-HR" dirty="0"/>
          </a:p>
        </p:txBody>
      </p:sp>
      <p:sp>
        <p:nvSpPr>
          <p:cNvPr id="3" name="Rezervirano mjesto sadržaja 2">
            <a:extLst>
              <a:ext uri="{FF2B5EF4-FFF2-40B4-BE49-F238E27FC236}">
                <a16:creationId xmlns:a16="http://schemas.microsoft.com/office/drawing/2014/main" id="{D7B399BC-D369-4A29-A7E2-727D3B9E91FE}"/>
              </a:ext>
            </a:extLst>
          </p:cNvPr>
          <p:cNvSpPr>
            <a:spLocks noGrp="1"/>
          </p:cNvSpPr>
          <p:nvPr>
            <p:ph idx="1"/>
          </p:nvPr>
        </p:nvSpPr>
        <p:spPr>
          <a:xfrm>
            <a:off x="1066800" y="2103120"/>
            <a:ext cx="6485467" cy="3931920"/>
          </a:xfrm>
        </p:spPr>
        <p:txBody>
          <a:bodyPr>
            <a:normAutofit/>
          </a:bodyPr>
          <a:lstStyle/>
          <a:p>
            <a:pPr>
              <a:lnSpc>
                <a:spcPct val="90000"/>
              </a:lnSpc>
            </a:pPr>
            <a:r>
              <a:rPr lang="en-US" dirty="0"/>
              <a:t>Two fatal shootings have occurred in the direct vicinity of the Empire State Building. </a:t>
            </a:r>
          </a:p>
          <a:p>
            <a:pPr>
              <a:lnSpc>
                <a:spcPct val="90000"/>
              </a:lnSpc>
            </a:pPr>
            <a:r>
              <a:rPr lang="en-US" dirty="0"/>
              <a:t>Abu Kamal, a 69-year-old Palestinian teacher, shot seven people on the 86th floor observation deck during the afternoon of February 23, 1997. He killed one person and wounded six others before committing suicide. Kamal reportedly committed the shooting in response to events happening in Palestine and Israel.</a:t>
            </a:r>
          </a:p>
          <a:p>
            <a:pPr>
              <a:lnSpc>
                <a:spcPct val="90000"/>
              </a:lnSpc>
            </a:pPr>
            <a:r>
              <a:rPr lang="en-US" dirty="0"/>
              <a:t>On the morning of August 24, 2012, 58-year-old Jeffrey T. Johnson shot and killed a former co-worker on the building's Fifth Avenue sidewalk. He had been laid off from his job in 2011. Two police officers confronted the gunman, and he aimed his firearm at them. They responded by firing 16 shots, killing him but also wounding nine bystanders. Most of the injured were hit by bullet fragments, although three took direct hits from bullets.</a:t>
            </a:r>
            <a:endParaRPr lang="hr-HR" dirty="0"/>
          </a:p>
        </p:txBody>
      </p:sp>
      <p:pic>
        <p:nvPicPr>
          <p:cNvPr id="10242" name="Picture 2" descr="Empire State Building shooting: Gunman Jeffrey Johnson handed keys to his  apartment over before his rampage | Daily Mail Online">
            <a:extLst>
              <a:ext uri="{FF2B5EF4-FFF2-40B4-BE49-F238E27FC236}">
                <a16:creationId xmlns:a16="http://schemas.microsoft.com/office/drawing/2014/main" id="{E6DD2072-CDD4-4E55-9A52-D24196CBE210}"/>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2" t="-1327" r="-46" b="220"/>
          <a:stretch/>
        </p:blipFill>
        <p:spPr bwMode="auto">
          <a:xfrm>
            <a:off x="7496678" y="2556464"/>
            <a:ext cx="4361606" cy="264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6C4D022-E2BC-435F-9CDB-44DC57C07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NEW YORK - Circa July, 2016 - Tourists atop the Empire State Building enjoy  the view of Manhattan on a summer&amp;#39;s day. Editorial use only. Stock Video  Footage - Storyblocks">
            <a:extLst>
              <a:ext uri="{FF2B5EF4-FFF2-40B4-BE49-F238E27FC236}">
                <a16:creationId xmlns:a16="http://schemas.microsoft.com/office/drawing/2014/main" id="{B027CB44-5B4F-42B9-9DF5-75F77BB88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8" r="11067" b="-1"/>
          <a:stretch/>
        </p:blipFill>
        <p:spPr bwMode="auto">
          <a:xfrm>
            <a:off x="20" y="10"/>
            <a:ext cx="5663460" cy="342899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926CAD6-45B1-4A85-A196-E722067B1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sp>
      <p:sp>
        <p:nvSpPr>
          <p:cNvPr id="79" name="Rectangle 78">
            <a:extLst>
              <a:ext uri="{FF2B5EF4-FFF2-40B4-BE49-F238E27FC236}">
                <a16:creationId xmlns:a16="http://schemas.microsoft.com/office/drawing/2014/main" id="{0E0936D5-2DCE-48A4-93BC-BA7861B4E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sp>
      <p:sp>
        <p:nvSpPr>
          <p:cNvPr id="2" name="Naslov 1">
            <a:extLst>
              <a:ext uri="{FF2B5EF4-FFF2-40B4-BE49-F238E27FC236}">
                <a16:creationId xmlns:a16="http://schemas.microsoft.com/office/drawing/2014/main" id="{91B5526D-2C45-4D32-8314-7784356F3490}"/>
              </a:ext>
            </a:extLst>
          </p:cNvPr>
          <p:cNvSpPr>
            <a:spLocks noGrp="1"/>
          </p:cNvSpPr>
          <p:nvPr>
            <p:ph type="title"/>
          </p:nvPr>
        </p:nvSpPr>
        <p:spPr>
          <a:xfrm>
            <a:off x="6303580" y="642594"/>
            <a:ext cx="5245269" cy="1371600"/>
          </a:xfrm>
        </p:spPr>
        <p:txBody>
          <a:bodyPr>
            <a:normAutofit/>
          </a:bodyPr>
          <a:lstStyle/>
          <a:p>
            <a:r>
              <a:rPr lang="en-US" sz="4000" b="0" i="0">
                <a:solidFill>
                  <a:schemeClr val="tx1"/>
                </a:solidFill>
                <a:effectLst/>
                <a:latin typeface="Linux Libertine"/>
              </a:rPr>
              <a:t>Impact</a:t>
            </a:r>
            <a:endParaRPr lang="hr-HR" sz="4000">
              <a:solidFill>
                <a:schemeClr val="tx1"/>
              </a:solidFill>
            </a:endParaRPr>
          </a:p>
        </p:txBody>
      </p:sp>
      <p:pic>
        <p:nvPicPr>
          <p:cNvPr id="11268" name="Picture 4" descr="Empire State Building Postcard">
            <a:extLst>
              <a:ext uri="{FF2B5EF4-FFF2-40B4-BE49-F238E27FC236}">
                <a16:creationId xmlns:a16="http://schemas.microsoft.com/office/drawing/2014/main" id="{C2237FD5-2AC0-4BDE-A698-D7B0935CD1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20" r="9786" b="6"/>
          <a:stretch/>
        </p:blipFill>
        <p:spPr bwMode="auto">
          <a:xfrm>
            <a:off x="20" y="3429000"/>
            <a:ext cx="285290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Amazon.com: 353VINT03 A 1945 71 EMPIRE STATE BUILDING, NEW YORK CITY, 102  stories - 1,252 feet high VINTAGE COLLECTIBLE ANTIQUE POSTCARD from  HIBISCUS EXPRESS -THIS POSTCARD IS 5 1/2&amp;quot;&amp;quot; x 3 1/2&amp;quot;: Everything Else">
            <a:extLst>
              <a:ext uri="{FF2B5EF4-FFF2-40B4-BE49-F238E27FC236}">
                <a16:creationId xmlns:a16="http://schemas.microsoft.com/office/drawing/2014/main" id="{396CED03-C846-4AE5-8865-2299A7ABF5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5" r="-2" b="24023"/>
          <a:stretch/>
        </p:blipFill>
        <p:spPr bwMode="auto">
          <a:xfrm>
            <a:off x="2853986" y="3429000"/>
            <a:ext cx="2852928" cy="3428991"/>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1211FB25-7C2C-4C80-A819-D199271F98F8}"/>
              </a:ext>
            </a:extLst>
          </p:cNvPr>
          <p:cNvSpPr>
            <a:spLocks noGrp="1"/>
          </p:cNvSpPr>
          <p:nvPr>
            <p:ph idx="1"/>
          </p:nvPr>
        </p:nvSpPr>
        <p:spPr>
          <a:xfrm>
            <a:off x="6303580" y="2103120"/>
            <a:ext cx="5245269" cy="3931920"/>
          </a:xfrm>
        </p:spPr>
        <p:txBody>
          <a:bodyPr>
            <a:normAutofit/>
          </a:bodyPr>
          <a:lstStyle/>
          <a:p>
            <a:r>
              <a:rPr lang="en-US" dirty="0"/>
              <a:t>As the tallest building in the world and the first one to exceed 100 floors, the Empire State Building immediately became an icon of the city and of the nation. </a:t>
            </a:r>
          </a:p>
          <a:p>
            <a:r>
              <a:rPr lang="en-US" dirty="0"/>
              <a:t>In 2013, Time magazine noted that the Empire State Building "seems to completely embody the city it has become synonymous with". </a:t>
            </a:r>
          </a:p>
          <a:p>
            <a:r>
              <a:rPr lang="en-US" dirty="0"/>
              <a:t>The historian John </a:t>
            </a:r>
            <a:r>
              <a:rPr lang="en-US" dirty="0" err="1"/>
              <a:t>Tauranac</a:t>
            </a:r>
            <a:r>
              <a:rPr lang="en-US" dirty="0"/>
              <a:t> called it "'the' twentieth-century New York building", despite the existence of taller and more modernist buildings.</a:t>
            </a:r>
          </a:p>
          <a:p>
            <a:endParaRPr lang="hr-HR" dirty="0"/>
          </a:p>
        </p:txBody>
      </p:sp>
    </p:spTree>
    <p:extLst>
      <p:ext uri="{BB962C8B-B14F-4D97-AF65-F5344CB8AC3E}">
        <p14:creationId xmlns:p14="http://schemas.microsoft.com/office/powerpoint/2010/main" val="717358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48DB4B7D-6E19-4B1E-A0ED-621919C15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1" name="Rectangle 140">
            <a:extLst>
              <a:ext uri="{FF2B5EF4-FFF2-40B4-BE49-F238E27FC236}">
                <a16:creationId xmlns:a16="http://schemas.microsoft.com/office/drawing/2014/main" id="{4CB196DE-BC07-4C0A-9A6F-6FFD5F775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3" name="Rectangle 142">
            <a:extLst>
              <a:ext uri="{FF2B5EF4-FFF2-40B4-BE49-F238E27FC236}">
                <a16:creationId xmlns:a16="http://schemas.microsoft.com/office/drawing/2014/main" id="{2C13C32D-C8E0-49CB-AF18-A6A13B7FE2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5" name="Group 144">
            <a:extLst>
              <a:ext uri="{FF2B5EF4-FFF2-40B4-BE49-F238E27FC236}">
                <a16:creationId xmlns:a16="http://schemas.microsoft.com/office/drawing/2014/main"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6" name="Straight Connector 145">
              <a:extLst>
                <a:ext uri="{FF2B5EF4-FFF2-40B4-BE49-F238E27FC236}">
                  <a16:creationId xmlns:a16="http://schemas.microsoft.com/office/drawing/2014/main" id="{65E3DF13-4412-4927-AA38-F077B5A4CB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569EC13-67CE-4C90-95BA-1F7D7F3D38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A59492E-0F24-4A22-B24D-A110B40311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50" name="Rectangle 149">
            <a:extLst>
              <a:ext uri="{FF2B5EF4-FFF2-40B4-BE49-F238E27FC236}">
                <a16:creationId xmlns:a16="http://schemas.microsoft.com/office/drawing/2014/main" id="{E346D14A-35B6-462B-940E-FB42AD8A3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3E64"/>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FC727E0C-AA2A-4BF0-B0C6-94E059D855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4" name="Rectangle 153">
            <a:extLst>
              <a:ext uri="{FF2B5EF4-FFF2-40B4-BE49-F238E27FC236}">
                <a16:creationId xmlns:a16="http://schemas.microsoft.com/office/drawing/2014/main" id="{1F6B2E7B-50A4-474C-A0BF-55323ECDA1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no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41BE505A-C020-4F61-B201-D0314C4C84A7}"/>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6000" cap="all" spc="-100"/>
              <a:t>The End</a:t>
            </a:r>
          </a:p>
        </p:txBody>
      </p:sp>
      <p:sp>
        <p:nvSpPr>
          <p:cNvPr id="156" name="Rectangle 155">
            <a:extLst>
              <a:ext uri="{FF2B5EF4-FFF2-40B4-BE49-F238E27FC236}">
                <a16:creationId xmlns:a16="http://schemas.microsoft.com/office/drawing/2014/main" id="{DAB684CD-1CA6-44AD-B86E-07661B89BA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8" name="Straight Connector 157">
            <a:extLst>
              <a:ext uri="{FF2B5EF4-FFF2-40B4-BE49-F238E27FC236}">
                <a16:creationId xmlns:a16="http://schemas.microsoft.com/office/drawing/2014/main" id="{A207C111-4AF5-46E6-9072-33829E27EC1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1B42FE6-BEAF-413E-A213-73F20F11F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232A2AC-37C6-4CAC-BAAD-1606F4BB6FF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469C48A1-EB28-4011-BF37-208DCF07F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Empire State Building in New York Lights Up in Croatian Colours | Croatia  Week">
            <a:extLst>
              <a:ext uri="{FF2B5EF4-FFF2-40B4-BE49-F238E27FC236}">
                <a16:creationId xmlns:a16="http://schemas.microsoft.com/office/drawing/2014/main" id="{31AB3A93-7DCA-408D-A8A5-BE2440D4A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3" r="20405" b="-1"/>
          <a:stretch/>
        </p:blipFill>
        <p:spPr bwMode="auto">
          <a:xfrm>
            <a:off x="7555832" y="4"/>
            <a:ext cx="463616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R Football on Twitter: &amp;quot;The Empire State Building lit up in France and  Croatia colours ahead of the #WorldCupFinal… &amp;quot;">
            <a:extLst>
              <a:ext uri="{FF2B5EF4-FFF2-40B4-BE49-F238E27FC236}">
                <a16:creationId xmlns:a16="http://schemas.microsoft.com/office/drawing/2014/main" id="{98070AD2-0D40-4F3D-B463-87F3078EA9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85" r="4" b="20053"/>
          <a:stretch/>
        </p:blipFill>
        <p:spPr bwMode="auto">
          <a:xfrm>
            <a:off x="7555769" y="3421705"/>
            <a:ext cx="4636231" cy="347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657BF2-BFFB-4FF0-9FE2-4D7F7A7C9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5397171-E233-4F26-9A8C-29C436537D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A830B9C-C9EB-4D80-9552-AE9DE3075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79873C77-1823-47E1-982A-7615138F6A26}"/>
              </a:ext>
            </a:extLst>
          </p:cNvPr>
          <p:cNvSpPr>
            <a:spLocks noGrp="1"/>
          </p:cNvSpPr>
          <p:nvPr>
            <p:ph type="title"/>
          </p:nvPr>
        </p:nvSpPr>
        <p:spPr>
          <a:xfrm>
            <a:off x="868680" y="642593"/>
            <a:ext cx="6281928" cy="1744183"/>
          </a:xfrm>
        </p:spPr>
        <p:txBody>
          <a:bodyPr>
            <a:normAutofit/>
          </a:bodyPr>
          <a:lstStyle/>
          <a:p>
            <a:r>
              <a:rPr lang="en-US" dirty="0"/>
              <a:t>History</a:t>
            </a:r>
            <a:endParaRPr lang="hr-HR" dirty="0"/>
          </a:p>
        </p:txBody>
      </p:sp>
      <p:sp>
        <p:nvSpPr>
          <p:cNvPr id="3" name="Rezervirano mjesto sadržaja 2">
            <a:extLst>
              <a:ext uri="{FF2B5EF4-FFF2-40B4-BE49-F238E27FC236}">
                <a16:creationId xmlns:a16="http://schemas.microsoft.com/office/drawing/2014/main" id="{8F82DBFB-E6F4-4CD8-9F04-46CA7565D072}"/>
              </a:ext>
            </a:extLst>
          </p:cNvPr>
          <p:cNvSpPr>
            <a:spLocks noGrp="1"/>
          </p:cNvSpPr>
          <p:nvPr>
            <p:ph idx="1"/>
          </p:nvPr>
        </p:nvSpPr>
        <p:spPr>
          <a:xfrm>
            <a:off x="868680" y="2386584"/>
            <a:ext cx="6281928" cy="3648456"/>
          </a:xfrm>
        </p:spPr>
        <p:txBody>
          <a:bodyPr>
            <a:normAutofit/>
          </a:bodyPr>
          <a:lstStyle/>
          <a:p>
            <a:r>
              <a:rPr lang="en-US" b="0" i="0" dirty="0">
                <a:solidFill>
                  <a:srgbClr val="202122"/>
                </a:solidFill>
                <a:effectLst/>
                <a:latin typeface="Arial" panose="020B0604020202020204" pitchFamily="34" charset="0"/>
              </a:rPr>
              <a:t>Bethlehem Engineering Corporation originally intended to build a 25-story office building on the Waldorf–Astoria site.</a:t>
            </a:r>
          </a:p>
          <a:p>
            <a:r>
              <a:rPr lang="en-US" dirty="0">
                <a:solidFill>
                  <a:srgbClr val="202122"/>
                </a:solidFill>
                <a:latin typeface="Arial" panose="020B0604020202020204" pitchFamily="34" charset="0"/>
              </a:rPr>
              <a:t>After </a:t>
            </a:r>
            <a:r>
              <a:rPr lang="en-US" dirty="0" err="1">
                <a:solidFill>
                  <a:srgbClr val="202122"/>
                </a:solidFill>
                <a:latin typeface="Arial" panose="020B0604020202020204" pitchFamily="34" charset="0"/>
              </a:rPr>
              <a:t>faling</a:t>
            </a:r>
            <a:r>
              <a:rPr lang="en-US" dirty="0">
                <a:solidFill>
                  <a:srgbClr val="202122"/>
                </a:solidFill>
                <a:latin typeface="Arial" panose="020B0604020202020204" pitchFamily="34" charset="0"/>
              </a:rPr>
              <a:t> to secure additional funds the land was resold to Empire State Inc. </a:t>
            </a:r>
          </a:p>
          <a:p>
            <a:r>
              <a:rPr lang="en-US" b="0" i="0" dirty="0">
                <a:solidFill>
                  <a:srgbClr val="202122"/>
                </a:solidFill>
                <a:effectLst/>
                <a:latin typeface="Arial" panose="020B0604020202020204" pitchFamily="34" charset="0"/>
              </a:rPr>
              <a:t>The original plan of the building was 50 stories, but was later increased to 60 and then 80 stories. Height restrictions were placed on nearby buildings to ensure that the top fifty floors of the planned 80-story, 1,000-foot-tall (300 m) building would have unobstructed views of the city.</a:t>
            </a:r>
            <a:endParaRPr lang="en-US" dirty="0">
              <a:solidFill>
                <a:srgbClr val="202122"/>
              </a:solidFill>
              <a:latin typeface="Arial" panose="020B0604020202020204" pitchFamily="34" charset="0"/>
            </a:endParaRPr>
          </a:p>
        </p:txBody>
      </p:sp>
      <p:pic>
        <p:nvPicPr>
          <p:cNvPr id="2050" name="Picture 2" descr="Empire State Building, New York City, 1932 | New York State Archives">
            <a:extLst>
              <a:ext uri="{FF2B5EF4-FFF2-40B4-BE49-F238E27FC236}">
                <a16:creationId xmlns:a16="http://schemas.microsoft.com/office/drawing/2014/main" id="{C797E87D-0198-4809-ABEC-8278C4FBB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3252F4A-362D-4E55-A046-BD080B683C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851" y="518123"/>
            <a:ext cx="4181566" cy="33452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photograph of a cable worker, taken by Lewis Hine as part of his project to document the Empire State Building's construction">
            <a:extLst>
              <a:ext uri="{FF2B5EF4-FFF2-40B4-BE49-F238E27FC236}">
                <a16:creationId xmlns:a16="http://schemas.microsoft.com/office/drawing/2014/main" id="{F22ECDBA-C774-4385-B684-47EF71CDB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678" y="518123"/>
            <a:ext cx="4254079" cy="334525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65E774A-03DD-4239-B785-1D4C106D0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807" y="518123"/>
            <a:ext cx="2774778" cy="33623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1E3C8D3-D6D4-417C-8583-9757B36BD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7341" y="1193291"/>
            <a:ext cx="3749710" cy="499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76">
            <a:extLst>
              <a:ext uri="{FF2B5EF4-FFF2-40B4-BE49-F238E27FC236}">
                <a16:creationId xmlns:a16="http://schemas.microsoft.com/office/drawing/2014/main" id="{5AB2FBF0-B503-42C0-A48D-5A645DC5E1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78">
            <a:extLst>
              <a:ext uri="{FF2B5EF4-FFF2-40B4-BE49-F238E27FC236}">
                <a16:creationId xmlns:a16="http://schemas.microsoft.com/office/drawing/2014/main" id="{5A1F7DD8-A383-46E3-A91D-49A4D65ADD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5600872"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8" name="Rectangle 80">
            <a:extLst>
              <a:ext uri="{FF2B5EF4-FFF2-40B4-BE49-F238E27FC236}">
                <a16:creationId xmlns:a16="http://schemas.microsoft.com/office/drawing/2014/main" id="{4A290BD5-56F1-409F-AA78-39040745E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5336639" cy="6108192"/>
          </a:xfrm>
          <a:prstGeom prst="rect">
            <a:avLst/>
          </a:prstGeom>
          <a:no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D1721D4F-AE5B-4863-A034-569B18375531}"/>
              </a:ext>
            </a:extLst>
          </p:cNvPr>
          <p:cNvSpPr>
            <a:spLocks noGrp="1"/>
          </p:cNvSpPr>
          <p:nvPr>
            <p:ph type="title"/>
          </p:nvPr>
        </p:nvSpPr>
        <p:spPr>
          <a:xfrm>
            <a:off x="737485" y="727626"/>
            <a:ext cx="4610691" cy="1718225"/>
          </a:xfrm>
        </p:spPr>
        <p:txBody>
          <a:bodyPr>
            <a:normAutofit/>
          </a:bodyPr>
          <a:lstStyle/>
          <a:p>
            <a:r>
              <a:rPr lang="en-US"/>
              <a:t>Design</a:t>
            </a:r>
            <a:endParaRPr lang="hr-HR" dirty="0"/>
          </a:p>
        </p:txBody>
      </p:sp>
      <p:sp>
        <p:nvSpPr>
          <p:cNvPr id="3" name="Rezervirano mjesto sadržaja 2">
            <a:extLst>
              <a:ext uri="{FF2B5EF4-FFF2-40B4-BE49-F238E27FC236}">
                <a16:creationId xmlns:a16="http://schemas.microsoft.com/office/drawing/2014/main" id="{7FDE6F55-B874-423D-8FF1-4E235CE1C9CD}"/>
              </a:ext>
            </a:extLst>
          </p:cNvPr>
          <p:cNvSpPr>
            <a:spLocks noGrp="1"/>
          </p:cNvSpPr>
          <p:nvPr>
            <p:ph idx="1"/>
          </p:nvPr>
        </p:nvSpPr>
        <p:spPr>
          <a:xfrm>
            <a:off x="737486" y="2538919"/>
            <a:ext cx="4602152" cy="3596880"/>
          </a:xfrm>
        </p:spPr>
        <p:txBody>
          <a:bodyPr>
            <a:normAutofit/>
          </a:bodyPr>
          <a:lstStyle/>
          <a:p>
            <a:r>
              <a:rPr lang="en-US" dirty="0"/>
              <a:t>The Empire State Building is 381 m tall to its 102nd floor, or 443.092 m including its 61.9 m pinnacle. </a:t>
            </a:r>
          </a:p>
          <a:p>
            <a:r>
              <a:rPr lang="en-US" dirty="0"/>
              <a:t>The building has 86 usable stories; the first through 85th floors contain commercial and office space, while the 86th story contains an observatory.</a:t>
            </a:r>
          </a:p>
          <a:p>
            <a:r>
              <a:rPr lang="en-US" dirty="0"/>
              <a:t>The remaining 16 stories are part of the Art Deco spire, which is capped by an observatory on the 102nd floor</a:t>
            </a:r>
          </a:p>
          <a:p>
            <a:r>
              <a:rPr lang="en-US" dirty="0"/>
              <a:t>The Empire State Building was the first building to have more than 100 floors.</a:t>
            </a:r>
            <a:endParaRPr lang="hr-HR" dirty="0"/>
          </a:p>
        </p:txBody>
      </p:sp>
      <p:pic>
        <p:nvPicPr>
          <p:cNvPr id="4100" name="Picture 4">
            <a:extLst>
              <a:ext uri="{FF2B5EF4-FFF2-40B4-BE49-F238E27FC236}">
                <a16:creationId xmlns:a16="http://schemas.microsoft.com/office/drawing/2014/main" id="{F6884D93-4079-4214-A3C1-A9263D11F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96" r="1131" b="1"/>
          <a:stretch/>
        </p:blipFill>
        <p:spPr bwMode="auto">
          <a:xfrm>
            <a:off x="8245159" y="3209731"/>
            <a:ext cx="3716680" cy="33963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9DE84A3E-38C6-4356-8EB0-B3DFDC0596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31" r="1362" b="-1"/>
          <a:stretch/>
        </p:blipFill>
        <p:spPr bwMode="auto">
          <a:xfrm>
            <a:off x="6013953"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EF3F719-8619-463D-B3A2-87D5451F5B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03" r="3969" b="3"/>
          <a:stretch/>
        </p:blipFill>
        <p:spPr bwMode="auto">
          <a:xfrm>
            <a:off x="10103511" y="282258"/>
            <a:ext cx="1858339" cy="27808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26B24B81-523C-4996-BD9D-076A5D4877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01" r="30589"/>
          <a:stretch/>
        </p:blipFill>
        <p:spPr bwMode="auto">
          <a:xfrm>
            <a:off x="6012660" y="4194828"/>
            <a:ext cx="2071743" cy="241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5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2E91FD-E10E-4EF1-B990-114BD9FC23A0}"/>
              </a:ext>
            </a:extLst>
          </p:cNvPr>
          <p:cNvSpPr>
            <a:spLocks noGrp="1"/>
          </p:cNvSpPr>
          <p:nvPr>
            <p:ph type="title"/>
          </p:nvPr>
        </p:nvSpPr>
        <p:spPr>
          <a:xfrm>
            <a:off x="6579450" y="727627"/>
            <a:ext cx="4957553" cy="1645920"/>
          </a:xfrm>
        </p:spPr>
        <p:txBody>
          <a:bodyPr>
            <a:normAutofit/>
          </a:bodyPr>
          <a:lstStyle/>
          <a:p>
            <a:r>
              <a:rPr lang="en-US" dirty="0"/>
              <a:t>Tallest building title</a:t>
            </a:r>
            <a:endParaRPr lang="hr-HR" dirty="0"/>
          </a:p>
        </p:txBody>
      </p:sp>
      <p:sp>
        <p:nvSpPr>
          <p:cNvPr id="71" name="Rectangle 70">
            <a:extLst>
              <a:ext uri="{FF2B5EF4-FFF2-40B4-BE49-F238E27FC236}">
                <a16:creationId xmlns:a16="http://schemas.microsoft.com/office/drawing/2014/main"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3" name="Rectangle 72">
            <a:extLst>
              <a:ext uri="{FF2B5EF4-FFF2-40B4-BE49-F238E27FC236}">
                <a16:creationId xmlns:a16="http://schemas.microsoft.com/office/drawing/2014/main"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122" name="Picture 2">
            <a:extLst>
              <a:ext uri="{FF2B5EF4-FFF2-40B4-BE49-F238E27FC236}">
                <a16:creationId xmlns:a16="http://schemas.microsoft.com/office/drawing/2014/main" id="{603A4834-55B3-4A2B-8366-B640F4C7D78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885216" y="2038172"/>
            <a:ext cx="5054517" cy="2994801"/>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FE50662A-1059-433E-8A2E-DB0F02D1495B}"/>
              </a:ext>
            </a:extLst>
          </p:cNvPr>
          <p:cNvSpPr>
            <a:spLocks noGrp="1"/>
          </p:cNvSpPr>
          <p:nvPr>
            <p:ph idx="1"/>
          </p:nvPr>
        </p:nvSpPr>
        <p:spPr>
          <a:xfrm>
            <a:off x="6579450" y="2038172"/>
            <a:ext cx="4957554" cy="3996867"/>
          </a:xfrm>
        </p:spPr>
        <p:txBody>
          <a:bodyPr>
            <a:normAutofit/>
          </a:bodyPr>
          <a:lstStyle/>
          <a:p>
            <a:pPr>
              <a:lnSpc>
                <a:spcPct val="90000"/>
              </a:lnSpc>
            </a:pPr>
            <a:r>
              <a:rPr lang="en-US" sz="1300" dirty="0"/>
              <a:t>The longest world record held by the Empire State Building was for the tallest skyscraper (to structural height), which it held for 42 years until it was surpassed by the North Tower of the World Trade Center in October 1970.</a:t>
            </a:r>
          </a:p>
          <a:p>
            <a:pPr>
              <a:lnSpc>
                <a:spcPct val="90000"/>
              </a:lnSpc>
            </a:pPr>
            <a:r>
              <a:rPr lang="en-US" sz="1300" dirty="0"/>
              <a:t>The Empire State Building was also the tallest man-made structure in the world before it was surpassed by the Griffin Television Tower Oklahoma in 1954, and the tallest freestanding structure in the world until the completion of the </a:t>
            </a:r>
            <a:r>
              <a:rPr lang="en-US" sz="1300" dirty="0" err="1"/>
              <a:t>Ostankino</a:t>
            </a:r>
            <a:r>
              <a:rPr lang="en-US" sz="1300" dirty="0"/>
              <a:t> Tower.</a:t>
            </a:r>
          </a:p>
          <a:p>
            <a:pPr>
              <a:lnSpc>
                <a:spcPct val="90000"/>
              </a:lnSpc>
            </a:pPr>
            <a:r>
              <a:rPr lang="en-US" sz="1300" dirty="0"/>
              <a:t>With the destruction of the World Trade Center in the September 11 attacks, the Empire State Building again became the tallest building in New York City, and the second-tallest building in the Americas, surpassed only by the Willis Tower in Chicago. </a:t>
            </a:r>
          </a:p>
          <a:p>
            <a:pPr>
              <a:lnSpc>
                <a:spcPct val="90000"/>
              </a:lnSpc>
            </a:pPr>
            <a:r>
              <a:rPr lang="en-US" sz="1300" dirty="0"/>
              <a:t>The Empire State Building remained the tallest building in New York until the new One World Trade Center reached a greater height in April 2012</a:t>
            </a:r>
          </a:p>
        </p:txBody>
      </p:sp>
    </p:spTree>
    <p:extLst>
      <p:ext uri="{BB962C8B-B14F-4D97-AF65-F5344CB8AC3E}">
        <p14:creationId xmlns:p14="http://schemas.microsoft.com/office/powerpoint/2010/main" val="208141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rld Trade Center (1973–2001) - Wikipedia">
            <a:extLst>
              <a:ext uri="{FF2B5EF4-FFF2-40B4-BE49-F238E27FC236}">
                <a16:creationId xmlns:a16="http://schemas.microsoft.com/office/drawing/2014/main" id="{D33C36CC-E585-42D9-9E58-D664CCF20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936" y="365377"/>
            <a:ext cx="3328122" cy="47031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orld politics explainer: The twin-tower bombings (9/11)">
            <a:extLst>
              <a:ext uri="{FF2B5EF4-FFF2-40B4-BE49-F238E27FC236}">
                <a16:creationId xmlns:a16="http://schemas.microsoft.com/office/drawing/2014/main" id="{8B593892-E02E-4114-9C34-B57638789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42" y="365377"/>
            <a:ext cx="4368517" cy="29417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okyo/Sumida – Travel guide at Wikivoyage">
            <a:extLst>
              <a:ext uri="{FF2B5EF4-FFF2-40B4-BE49-F238E27FC236}">
                <a16:creationId xmlns:a16="http://schemas.microsoft.com/office/drawing/2014/main" id="{82758CF3-6AE9-4A01-83BC-4FB1BAE0C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599" y="365377"/>
            <a:ext cx="3768337" cy="565250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025CE427-CEB4-4387-9F74-53AF446EC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87" y="1401765"/>
            <a:ext cx="2537024" cy="381062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C0732894-5D58-406D-A0A4-814E8BE2DB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2066" y="392741"/>
            <a:ext cx="4000254" cy="591615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DF57305D-C0D8-4E00-8AF4-10237C7CBA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7634" y="400286"/>
            <a:ext cx="4000254" cy="600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anim calcmode="lin" valueType="num">
                                      <p:cBhvr additive="base">
                                        <p:cTn id="20" dur="500" fill="hold"/>
                                        <p:tgtEl>
                                          <p:spTgt spid="6150"/>
                                        </p:tgtEl>
                                        <p:attrNameLst>
                                          <p:attrName>ppt_x</p:attrName>
                                        </p:attrNameLst>
                                      </p:cBhvr>
                                      <p:tavLst>
                                        <p:tav tm="0">
                                          <p:val>
                                            <p:strVal val="#ppt_x"/>
                                          </p:val>
                                        </p:tav>
                                        <p:tav tm="100000">
                                          <p:val>
                                            <p:strVal val="#ppt_x"/>
                                          </p:val>
                                        </p:tav>
                                      </p:tavLst>
                                    </p:anim>
                                    <p:anim calcmode="lin" valueType="num">
                                      <p:cBhvr additive="base">
                                        <p:cTn id="21"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156"/>
                                        </p:tgtEl>
                                        <p:attrNameLst>
                                          <p:attrName>style.visibility</p:attrName>
                                        </p:attrNameLst>
                                      </p:cBhvr>
                                      <p:to>
                                        <p:strVal val="visible"/>
                                      </p:to>
                                    </p:set>
                                    <p:anim calcmode="lin" valueType="num">
                                      <p:cBhvr additive="base">
                                        <p:cTn id="26" dur="500" fill="hold"/>
                                        <p:tgtEl>
                                          <p:spTgt spid="6156"/>
                                        </p:tgtEl>
                                        <p:attrNameLst>
                                          <p:attrName>ppt_x</p:attrName>
                                        </p:attrNameLst>
                                      </p:cBhvr>
                                      <p:tavLst>
                                        <p:tav tm="0">
                                          <p:val>
                                            <p:strVal val="#ppt_x"/>
                                          </p:val>
                                        </p:tav>
                                        <p:tav tm="100000">
                                          <p:val>
                                            <p:strVal val="#ppt_x"/>
                                          </p:val>
                                        </p:tav>
                                      </p:tavLst>
                                    </p:anim>
                                    <p:anim calcmode="lin" valueType="num">
                                      <p:cBhvr additive="base">
                                        <p:cTn id="27"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152"/>
                                        </p:tgtEl>
                                        <p:attrNameLst>
                                          <p:attrName>style.visibility</p:attrName>
                                        </p:attrNameLst>
                                      </p:cBhvr>
                                      <p:to>
                                        <p:strVal val="visible"/>
                                      </p:to>
                                    </p:set>
                                    <p:anim calcmode="lin" valueType="num">
                                      <p:cBhvr additive="base">
                                        <p:cTn id="32" dur="500" fill="hold"/>
                                        <p:tgtEl>
                                          <p:spTgt spid="6152"/>
                                        </p:tgtEl>
                                        <p:attrNameLst>
                                          <p:attrName>ppt_x</p:attrName>
                                        </p:attrNameLst>
                                      </p:cBhvr>
                                      <p:tavLst>
                                        <p:tav tm="0">
                                          <p:val>
                                            <p:strVal val="#ppt_x"/>
                                          </p:val>
                                        </p:tav>
                                        <p:tav tm="100000">
                                          <p:val>
                                            <p:strVal val="#ppt_x"/>
                                          </p:val>
                                        </p:tav>
                                      </p:tavLst>
                                    </p:anim>
                                    <p:anim calcmode="lin" valueType="num">
                                      <p:cBhvr additive="base">
                                        <p:cTn id="33"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158"/>
                                        </p:tgtEl>
                                        <p:attrNameLst>
                                          <p:attrName>style.visibility</p:attrName>
                                        </p:attrNameLst>
                                      </p:cBhvr>
                                      <p:to>
                                        <p:strVal val="visible"/>
                                      </p:to>
                                    </p:set>
                                    <p:anim calcmode="lin" valueType="num">
                                      <p:cBhvr additive="base">
                                        <p:cTn id="38" dur="500" fill="hold"/>
                                        <p:tgtEl>
                                          <p:spTgt spid="6158"/>
                                        </p:tgtEl>
                                        <p:attrNameLst>
                                          <p:attrName>ppt_x</p:attrName>
                                        </p:attrNameLst>
                                      </p:cBhvr>
                                      <p:tavLst>
                                        <p:tav tm="0">
                                          <p:val>
                                            <p:strVal val="#ppt_x"/>
                                          </p:val>
                                        </p:tav>
                                        <p:tav tm="100000">
                                          <p:val>
                                            <p:strVal val="#ppt_x"/>
                                          </p:val>
                                        </p:tav>
                                      </p:tavLst>
                                    </p:anim>
                                    <p:anim calcmode="lin" valueType="num">
                                      <p:cBhvr additive="base">
                                        <p:cTn id="39"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4F1E39-ED18-49D7-8700-564382D2112F}"/>
              </a:ext>
            </a:extLst>
          </p:cNvPr>
          <p:cNvSpPr>
            <a:spLocks noGrp="1"/>
          </p:cNvSpPr>
          <p:nvPr>
            <p:ph type="title"/>
          </p:nvPr>
        </p:nvSpPr>
        <p:spPr>
          <a:xfrm>
            <a:off x="868680" y="642593"/>
            <a:ext cx="6603538" cy="1744183"/>
          </a:xfrm>
        </p:spPr>
        <p:txBody>
          <a:bodyPr>
            <a:normAutofit/>
          </a:bodyPr>
          <a:lstStyle/>
          <a:p>
            <a:r>
              <a:rPr lang="en-US" dirty="0"/>
              <a:t>Incidents</a:t>
            </a:r>
            <a:endParaRPr lang="hr-HR" dirty="0"/>
          </a:p>
        </p:txBody>
      </p:sp>
      <p:sp>
        <p:nvSpPr>
          <p:cNvPr id="3" name="Rezervirano mjesto sadržaja 2">
            <a:extLst>
              <a:ext uri="{FF2B5EF4-FFF2-40B4-BE49-F238E27FC236}">
                <a16:creationId xmlns:a16="http://schemas.microsoft.com/office/drawing/2014/main" id="{000C1DEA-0BA6-4D4B-A75C-C85C174383EB}"/>
              </a:ext>
            </a:extLst>
          </p:cNvPr>
          <p:cNvSpPr>
            <a:spLocks noGrp="1"/>
          </p:cNvSpPr>
          <p:nvPr>
            <p:ph idx="1"/>
          </p:nvPr>
        </p:nvSpPr>
        <p:spPr>
          <a:xfrm>
            <a:off x="868680" y="2386584"/>
            <a:ext cx="6603538" cy="3648456"/>
          </a:xfrm>
        </p:spPr>
        <p:txBody>
          <a:bodyPr>
            <a:normAutofit/>
          </a:bodyPr>
          <a:lstStyle/>
          <a:p>
            <a:pPr>
              <a:lnSpc>
                <a:spcPct val="90000"/>
              </a:lnSpc>
            </a:pPr>
            <a:r>
              <a:rPr lang="en-US" sz="1600" b="1" i="0" dirty="0">
                <a:effectLst/>
                <a:latin typeface="Arial" panose="020B0604020202020204" pitchFamily="34" charset="0"/>
              </a:rPr>
              <a:t>1945 plane crash</a:t>
            </a:r>
          </a:p>
          <a:p>
            <a:pPr>
              <a:lnSpc>
                <a:spcPct val="90000"/>
              </a:lnSpc>
            </a:pPr>
            <a:r>
              <a:rPr lang="en-US" sz="1600" dirty="0"/>
              <a:t>At 9:40 am on July 28, 1945, a B-25 Mitchell bomber, piloted in thick fog by Lieutenant Colonel William Franklin Smith Jr., crashed into the north side of the Empire State Building between the 79th and 80th floors where the offices of the National Catholic Welfare Council were located. </a:t>
            </a:r>
          </a:p>
          <a:p>
            <a:pPr>
              <a:lnSpc>
                <a:spcPct val="90000"/>
              </a:lnSpc>
            </a:pPr>
            <a:r>
              <a:rPr lang="en-US" sz="1600" dirty="0"/>
              <a:t>One engine completely penetrated the building, landing on the roof of a nearby building where it started a fire that destroyed a penthouse. T</a:t>
            </a:r>
          </a:p>
          <a:p>
            <a:pPr>
              <a:lnSpc>
                <a:spcPct val="90000"/>
              </a:lnSpc>
            </a:pPr>
            <a:r>
              <a:rPr lang="en-US" sz="1600" dirty="0"/>
              <a:t>he other engine and part of the landing gear plummeted down an elevator shaft causing a fire, which was extinguished in 40 minutes. </a:t>
            </a:r>
          </a:p>
          <a:p>
            <a:pPr>
              <a:lnSpc>
                <a:spcPct val="90000"/>
              </a:lnSpc>
            </a:pPr>
            <a:r>
              <a:rPr lang="en-US" sz="1600" dirty="0"/>
              <a:t>Fourteen people were killed in the incident. Elevator operator Betty Lou Oliver survived a plunge of 75 stories inside an elevator, which still stands as the Guinness World Record for the longest survived elevator fall recorded.</a:t>
            </a:r>
            <a:endParaRPr lang="hr-HR" sz="1600" dirty="0"/>
          </a:p>
        </p:txBody>
      </p:sp>
      <p:pic>
        <p:nvPicPr>
          <p:cNvPr id="7170" name="Picture 2" descr="A black-and-white photo of airplane wreckage embedded in the facade, high up">
            <a:extLst>
              <a:ext uri="{FF2B5EF4-FFF2-40B4-BE49-F238E27FC236}">
                <a16:creationId xmlns:a16="http://schemas.microsoft.com/office/drawing/2014/main" id="{FD92A984-D803-496D-9C6F-B0189C0B98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05" r="-2" b="16346"/>
          <a:stretch/>
        </p:blipFill>
        <p:spPr bwMode="auto">
          <a:xfrm>
            <a:off x="7903029" y="365759"/>
            <a:ext cx="3917115" cy="30632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4CC524E5-0A0A-4915-9C4F-55A39D2B7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68" r="2" b="14032"/>
          <a:stretch/>
        </p:blipFill>
        <p:spPr bwMode="auto">
          <a:xfrm>
            <a:off x="7903028" y="3429002"/>
            <a:ext cx="3917115" cy="3063239"/>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1EE8F117-D5DC-4AF4-AD72-FB7A93BAA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457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2E3493C-9EE5-40C5-9902-4A0416374C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93C2DD8-0EC6-4B41-91E6-4A8E336AF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4" name="Picture 2" descr="How to Survive a Falling Elevator, According to Science">
            <a:extLst>
              <a:ext uri="{FF2B5EF4-FFF2-40B4-BE49-F238E27FC236}">
                <a16:creationId xmlns:a16="http://schemas.microsoft.com/office/drawing/2014/main" id="{4EA350CC-17DA-464E-B594-2818041B4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08" r="27233"/>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5E3F933-FC69-4374-A35F-CF40365370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Naslov 1">
            <a:extLst>
              <a:ext uri="{FF2B5EF4-FFF2-40B4-BE49-F238E27FC236}">
                <a16:creationId xmlns:a16="http://schemas.microsoft.com/office/drawing/2014/main" id="{AFEA764E-5C74-40E2-A1AC-62670F8F1DA4}"/>
              </a:ext>
            </a:extLst>
          </p:cNvPr>
          <p:cNvSpPr>
            <a:spLocks noGrp="1"/>
          </p:cNvSpPr>
          <p:nvPr>
            <p:ph type="title"/>
          </p:nvPr>
        </p:nvSpPr>
        <p:spPr>
          <a:xfrm>
            <a:off x="4965192" y="642593"/>
            <a:ext cx="6280826" cy="1746504"/>
          </a:xfrm>
        </p:spPr>
        <p:txBody>
          <a:bodyPr>
            <a:normAutofit/>
          </a:bodyPr>
          <a:lstStyle/>
          <a:p>
            <a:r>
              <a:rPr lang="en-US" b="1" i="0">
                <a:effectLst/>
                <a:latin typeface="Arial" panose="020B0604020202020204" pitchFamily="34" charset="0"/>
              </a:rPr>
              <a:t>2000 elevator plunge</a:t>
            </a:r>
          </a:p>
        </p:txBody>
      </p:sp>
      <p:sp>
        <p:nvSpPr>
          <p:cNvPr id="3" name="Rezervirano mjesto sadržaja 2">
            <a:extLst>
              <a:ext uri="{FF2B5EF4-FFF2-40B4-BE49-F238E27FC236}">
                <a16:creationId xmlns:a16="http://schemas.microsoft.com/office/drawing/2014/main" id="{D5BCA9D5-84E8-4E35-8E9F-C73E385A5E9A}"/>
              </a:ext>
            </a:extLst>
          </p:cNvPr>
          <p:cNvSpPr>
            <a:spLocks noGrp="1"/>
          </p:cNvSpPr>
          <p:nvPr>
            <p:ph idx="1"/>
          </p:nvPr>
        </p:nvSpPr>
        <p:spPr>
          <a:xfrm>
            <a:off x="4965192" y="2386584"/>
            <a:ext cx="6280826" cy="3648456"/>
          </a:xfrm>
        </p:spPr>
        <p:txBody>
          <a:bodyPr>
            <a:normAutofit/>
          </a:bodyPr>
          <a:lstStyle/>
          <a:p>
            <a:r>
              <a:rPr lang="en-US" dirty="0"/>
              <a:t>On January 24, 2000, an elevator in the building suddenly descended 40 stories after a cable that controlled the cabin's maximum speed was severed. </a:t>
            </a:r>
          </a:p>
          <a:p>
            <a:r>
              <a:rPr lang="en-US" dirty="0"/>
              <a:t>The elevator fell from the 44th floor to the fourth floor, where a narrowed elevator shaft provided a second safety system. </a:t>
            </a:r>
          </a:p>
          <a:p>
            <a:r>
              <a:rPr lang="en-US" dirty="0"/>
              <a:t>Despite the 40-floor fall, both of the passengers in the cabin at the time were only slightly injured. </a:t>
            </a:r>
          </a:p>
          <a:p>
            <a:r>
              <a:rPr lang="en-US" dirty="0"/>
              <a:t>Since that elevator had no fourth-floor doors, the passengers were rescued by an adjacent elevator. After the fall, building inspectors reviewed all of the building's elevators.</a:t>
            </a:r>
            <a:endParaRPr lang="hr-HR" dirty="0"/>
          </a:p>
        </p:txBody>
      </p:sp>
    </p:spTree>
    <p:extLst>
      <p:ext uri="{BB962C8B-B14F-4D97-AF65-F5344CB8AC3E}">
        <p14:creationId xmlns:p14="http://schemas.microsoft.com/office/powerpoint/2010/main" val="42402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B28E37-490D-407B-91EA-58F10D821DD6}"/>
              </a:ext>
            </a:extLst>
          </p:cNvPr>
          <p:cNvSpPr>
            <a:spLocks noGrp="1"/>
          </p:cNvSpPr>
          <p:nvPr>
            <p:ph type="title"/>
          </p:nvPr>
        </p:nvSpPr>
        <p:spPr>
          <a:xfrm>
            <a:off x="868680" y="642593"/>
            <a:ext cx="6603538" cy="1744183"/>
          </a:xfrm>
        </p:spPr>
        <p:txBody>
          <a:bodyPr>
            <a:normAutofit/>
          </a:bodyPr>
          <a:lstStyle/>
          <a:p>
            <a:r>
              <a:rPr lang="en-US" b="1" i="0">
                <a:effectLst/>
                <a:latin typeface="Arial" panose="020B0604020202020204" pitchFamily="34" charset="0"/>
              </a:rPr>
              <a:t>Suicide attempts</a:t>
            </a:r>
            <a:endParaRPr lang="hr-HR" dirty="0"/>
          </a:p>
        </p:txBody>
      </p:sp>
      <p:sp>
        <p:nvSpPr>
          <p:cNvPr id="3" name="Rezervirano mjesto sadržaja 2">
            <a:extLst>
              <a:ext uri="{FF2B5EF4-FFF2-40B4-BE49-F238E27FC236}">
                <a16:creationId xmlns:a16="http://schemas.microsoft.com/office/drawing/2014/main" id="{3E49A756-E085-4FB1-93DB-7187AA7F3C6E}"/>
              </a:ext>
            </a:extLst>
          </p:cNvPr>
          <p:cNvSpPr>
            <a:spLocks noGrp="1"/>
          </p:cNvSpPr>
          <p:nvPr>
            <p:ph idx="1"/>
          </p:nvPr>
        </p:nvSpPr>
        <p:spPr>
          <a:xfrm>
            <a:off x="868680" y="2386584"/>
            <a:ext cx="6603538" cy="3648456"/>
          </a:xfrm>
        </p:spPr>
        <p:txBody>
          <a:bodyPr>
            <a:normAutofit/>
          </a:bodyPr>
          <a:lstStyle/>
          <a:p>
            <a:r>
              <a:rPr lang="en-US" dirty="0"/>
              <a:t>Because of the building's iconic status, it and other Midtown landmarks are popular locations for suicide </a:t>
            </a:r>
            <a:r>
              <a:rPr lang="en-US" dirty="0" err="1"/>
              <a:t>attempts.More</a:t>
            </a:r>
            <a:r>
              <a:rPr lang="en-US" dirty="0"/>
              <a:t> than 30 people have attempted suicide over the years by jumping from the upper parts of the building, with most attempts being successful.</a:t>
            </a:r>
          </a:p>
          <a:p>
            <a:r>
              <a:rPr lang="en-US" dirty="0"/>
              <a:t>The first suicide from the building occurred on April 7, 1931, before it was even completed, when a carpenter who had been laid-off went to the 58th floor and jumped. </a:t>
            </a:r>
          </a:p>
          <a:p>
            <a:r>
              <a:rPr lang="en-US" dirty="0"/>
              <a:t>The first suicide after the building's opening occurred from the 86th floor observatory in February 1935, when Irma P. Eberhardt fell 314 m onto a marquee.</a:t>
            </a:r>
            <a:endParaRPr lang="hr-HR" dirty="0"/>
          </a:p>
        </p:txBody>
      </p:sp>
      <p:pic>
        <p:nvPicPr>
          <p:cNvPr id="9218" name="Picture 2" descr="Slika na kojoj se prikazuje tekst&#10;&#10;Opis je automatski generiran">
            <a:extLst>
              <a:ext uri="{FF2B5EF4-FFF2-40B4-BE49-F238E27FC236}">
                <a16:creationId xmlns:a16="http://schemas.microsoft.com/office/drawing/2014/main" id="{37486C3A-429D-4727-89CC-F51A29575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30" r="-4" b="12458"/>
          <a:stretch/>
        </p:blipFill>
        <p:spPr bwMode="auto">
          <a:xfrm>
            <a:off x="7903029" y="365759"/>
            <a:ext cx="3917115" cy="30632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Incredible Story Of The Woman Who Jumped Off The Empire State Building  But Was Saved By The Wind - I&amp;#39;m A Useless Info Junkie">
            <a:extLst>
              <a:ext uri="{FF2B5EF4-FFF2-40B4-BE49-F238E27FC236}">
                <a16:creationId xmlns:a16="http://schemas.microsoft.com/office/drawing/2014/main" id="{4D759B23-C7E7-4687-8C76-5F0F177437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65" r="1" b="1"/>
          <a:stretch/>
        </p:blipFill>
        <p:spPr bwMode="auto">
          <a:xfrm>
            <a:off x="7903028" y="3429002"/>
            <a:ext cx="3917115" cy="306323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EE8F117-D5DC-4AF4-AD72-FB7A93BAA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3220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937</Words>
  <Application>Microsoft Office PowerPoint</Application>
  <PresentationFormat>Široki zaslon</PresentationFormat>
  <Paragraphs>41</Paragraphs>
  <Slides>12</Slides>
  <Notes>1</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12</vt:i4>
      </vt:variant>
    </vt:vector>
  </HeadingPairs>
  <TitlesOfParts>
    <vt:vector size="18" baseType="lpstr">
      <vt:lpstr>Arial</vt:lpstr>
      <vt:lpstr>Calibri</vt:lpstr>
      <vt:lpstr>Garamond</vt:lpstr>
      <vt:lpstr>Gill Sans MT</vt:lpstr>
      <vt:lpstr>Linux Libertine</vt:lpstr>
      <vt:lpstr>SavonVTI</vt:lpstr>
      <vt:lpstr>Empire state building</vt:lpstr>
      <vt:lpstr>History</vt:lpstr>
      <vt:lpstr>PowerPoint prezentacija</vt:lpstr>
      <vt:lpstr>Design</vt:lpstr>
      <vt:lpstr>Tallest building title</vt:lpstr>
      <vt:lpstr>PowerPoint prezentacija</vt:lpstr>
      <vt:lpstr>Incidents</vt:lpstr>
      <vt:lpstr>2000 elevator plunge</vt:lpstr>
      <vt:lpstr>Suicide attempts</vt:lpstr>
      <vt:lpstr>Shootings</vt:lpstr>
      <vt:lpstr>Impact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Empire state building</dc:title>
  <dc:creator>Dorian Drazic.-Karalic</dc:creator>
  <cp:lastModifiedBy>DANIJEL</cp:lastModifiedBy>
  <cp:revision>7</cp:revision>
  <dcterms:created xsi:type="dcterms:W3CDTF">2021-06-15T18:12:45Z</dcterms:created>
  <dcterms:modified xsi:type="dcterms:W3CDTF">2021-06-24T08:26:07Z</dcterms:modified>
</cp:coreProperties>
</file>