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6C48EB3-3757-47C8-A4A8-472477A9FCE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9F99F883-709C-4BC3-9A8E-9840555CAF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42025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8EB3-3757-47C8-A4A8-472477A9FCE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83-709C-4BC3-9A8E-9840555C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30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8EB3-3757-47C8-A4A8-472477A9FCE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83-709C-4BC3-9A8E-9840555C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6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8EB3-3757-47C8-A4A8-472477A9FCE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83-709C-4BC3-9A8E-9840555C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8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8EB3-3757-47C8-A4A8-472477A9FCE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83-709C-4BC3-9A8E-9840555CAF4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2027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8EB3-3757-47C8-A4A8-472477A9FCE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83-709C-4BC3-9A8E-9840555C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8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8EB3-3757-47C8-A4A8-472477A9FCE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83-709C-4BC3-9A8E-9840555C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4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8EB3-3757-47C8-A4A8-472477A9FCE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83-709C-4BC3-9A8E-9840555C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8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8EB3-3757-47C8-A4A8-472477A9FCE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83-709C-4BC3-9A8E-9840555C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1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8EB3-3757-47C8-A4A8-472477A9FCE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83-709C-4BC3-9A8E-9840555C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9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8EB3-3757-47C8-A4A8-472477A9FCE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9F883-709C-4BC3-9A8E-9840555C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6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6C48EB3-3757-47C8-A4A8-472477A9FCEA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F99F883-709C-4BC3-9A8E-9840555CAF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0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nternational_Labour_Organization" TargetMode="External"/><Relationship Id="rId3" Type="http://schemas.openxmlformats.org/officeDocument/2006/relationships/hyperlink" Target="https://en.wikipedia.org/wiki/Work_accident" TargetMode="External"/><Relationship Id="rId7" Type="http://schemas.openxmlformats.org/officeDocument/2006/relationships/hyperlink" Target="https://en.wikipedia.org/wiki/National_Day_of_Mourning_(Canadian_observance)" TargetMode="External"/><Relationship Id="rId2" Type="http://schemas.openxmlformats.org/officeDocument/2006/relationships/hyperlink" Target="https://en.wikipedia.org/wiki/UNRIC#UN_international_days_and_observanc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Workers'_Memorial_Day" TargetMode="External"/><Relationship Id="rId5" Type="http://schemas.openxmlformats.org/officeDocument/2006/relationships/hyperlink" Target="https://en.wikipedia.org/wiki/International_labor_standards" TargetMode="External"/><Relationship Id="rId4" Type="http://schemas.openxmlformats.org/officeDocument/2006/relationships/hyperlink" Target="https://en.wikipedia.org/wiki/Occupational_diseas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900" dirty="0">
                <a:latin typeface="Arial Black" panose="020B0A04020102020204" pitchFamily="34" charset="0"/>
              </a:rPr>
              <a:t>World Day for Safety and Health at Work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4153" y="3211963"/>
            <a:ext cx="2817133" cy="348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9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World Day for Safety and Health at Work</a:t>
            </a:r>
            <a:r>
              <a:rPr lang="en-US" dirty="0">
                <a:latin typeface="Arial Black" panose="020B0A04020102020204" pitchFamily="34" charset="0"/>
              </a:rPr>
              <a:t> 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1261872" y="1828800"/>
            <a:ext cx="9692640" cy="4351337"/>
          </a:xfrm>
        </p:spPr>
        <p:txBody>
          <a:bodyPr/>
          <a:lstStyle/>
          <a:p>
            <a:r>
              <a:rPr lang="en-US" b="1" dirty="0">
                <a:latin typeface="Arial Black" panose="020B0A04020102020204" pitchFamily="34" charset="0"/>
              </a:rPr>
              <a:t>World Day for Safety and Health at Work</a:t>
            </a:r>
            <a:r>
              <a:rPr lang="en-US" dirty="0">
                <a:latin typeface="Arial Black" panose="020B0A04020102020204" pitchFamily="34" charset="0"/>
              </a:rPr>
              <a:t> is a </a:t>
            </a:r>
            <a:r>
              <a:rPr lang="en-US" dirty="0">
                <a:latin typeface="Arial Black" panose="020B0A04020102020204" pitchFamily="34" charset="0"/>
                <a:hlinkClick r:id="rId2" tooltip="UNRIC"/>
              </a:rPr>
              <a:t>UN international day</a:t>
            </a:r>
            <a:r>
              <a:rPr lang="en-US" dirty="0">
                <a:latin typeface="Arial Black" panose="020B0A04020102020204" pitchFamily="34" charset="0"/>
              </a:rPr>
              <a:t> that is celebrated every April </a:t>
            </a:r>
            <a:r>
              <a:rPr lang="en-US" dirty="0" smtClean="0">
                <a:latin typeface="Arial Black" panose="020B0A04020102020204" pitchFamily="34" charset="0"/>
              </a:rPr>
              <a:t>28</a:t>
            </a:r>
            <a:r>
              <a:rPr lang="hr-HR" dirty="0">
                <a:latin typeface="Arial Black" panose="020B0A04020102020204" pitchFamily="34" charset="0"/>
              </a:rPr>
              <a:t>.</a:t>
            </a:r>
            <a:endParaRPr lang="hr-HR" dirty="0" smtClean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 It is concerned about safe work and awareness of the dimensions and consequences of </a:t>
            </a:r>
            <a:r>
              <a:rPr lang="en-US" dirty="0">
                <a:latin typeface="Arial Black" panose="020B0A04020102020204" pitchFamily="34" charset="0"/>
                <a:hlinkClick r:id="rId3" tooltip="Work accident"/>
              </a:rPr>
              <a:t>work-related accidents</a:t>
            </a:r>
            <a:r>
              <a:rPr lang="en-US" dirty="0">
                <a:latin typeface="Arial Black" panose="020B0A04020102020204" pitchFamily="34" charset="0"/>
              </a:rPr>
              <a:t> and </a:t>
            </a:r>
            <a:r>
              <a:rPr lang="en-US" dirty="0">
                <a:latin typeface="Arial Black" panose="020B0A04020102020204" pitchFamily="34" charset="0"/>
                <a:hlinkClick r:id="rId4" tooltip="Occupational disease"/>
              </a:rPr>
              <a:t>diseases</a:t>
            </a:r>
            <a:r>
              <a:rPr lang="en-US" dirty="0">
                <a:latin typeface="Arial Black" panose="020B0A04020102020204" pitchFamily="34" charset="0"/>
              </a:rPr>
              <a:t>; to place occupational safety and health (OSH) on the international and national agendas; and to provide support to the national efforts for the improvement of national OSH systems and </a:t>
            </a:r>
            <a:r>
              <a:rPr lang="en-US" dirty="0" err="1">
                <a:latin typeface="Arial Black" panose="020B0A04020102020204" pitchFamily="34" charset="0"/>
              </a:rPr>
              <a:t>programmes</a:t>
            </a:r>
            <a:r>
              <a:rPr lang="en-US" dirty="0">
                <a:latin typeface="Arial Black" panose="020B0A04020102020204" pitchFamily="34" charset="0"/>
              </a:rPr>
              <a:t> in line with relevant </a:t>
            </a:r>
            <a:r>
              <a:rPr lang="en-US" dirty="0">
                <a:latin typeface="Arial Black" panose="020B0A04020102020204" pitchFamily="34" charset="0"/>
                <a:hlinkClick r:id="rId5" tooltip="International labor standards"/>
              </a:rPr>
              <a:t>international labor </a:t>
            </a:r>
            <a:r>
              <a:rPr lang="en-US" dirty="0" smtClean="0">
                <a:latin typeface="Arial Black" panose="020B0A04020102020204" pitchFamily="34" charset="0"/>
                <a:hlinkClick r:id="rId5" tooltip="International labor standards"/>
              </a:rPr>
              <a:t>standards</a:t>
            </a:r>
            <a:r>
              <a:rPr lang="hr-HR" dirty="0" smtClean="0">
                <a:latin typeface="Arial Black" panose="020B0A04020102020204" pitchFamily="34" charset="0"/>
              </a:rPr>
              <a:t>.</a:t>
            </a:r>
          </a:p>
          <a:p>
            <a:r>
              <a:rPr lang="en-US" dirty="0">
                <a:latin typeface="Arial Black" panose="020B0A04020102020204" pitchFamily="34" charset="0"/>
              </a:rPr>
              <a:t> It coincides with </a:t>
            </a:r>
            <a:r>
              <a:rPr lang="en-US" dirty="0">
                <a:latin typeface="Arial Black" panose="020B0A04020102020204" pitchFamily="34" charset="0"/>
                <a:hlinkClick r:id="rId6" tooltip="Workers' Memorial Day"/>
              </a:rPr>
              <a:t>Workers' Memorial Day</a:t>
            </a:r>
            <a:r>
              <a:rPr lang="en-US" dirty="0">
                <a:latin typeface="Arial Black" panose="020B0A04020102020204" pitchFamily="34" charset="0"/>
              </a:rPr>
              <a:t> and the Canadian </a:t>
            </a:r>
            <a:r>
              <a:rPr lang="en-US" dirty="0">
                <a:latin typeface="Arial Black" panose="020B0A04020102020204" pitchFamily="34" charset="0"/>
                <a:hlinkClick r:id="rId7" tooltip="National Day of Mourning (Canadian observance)"/>
              </a:rPr>
              <a:t>National Day of Mourning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  <a:endParaRPr lang="hr-HR" dirty="0" smtClean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World Day for Safety and Health at Work was first celebrated by the </a:t>
            </a:r>
            <a:r>
              <a:rPr lang="en-US" dirty="0">
                <a:latin typeface="Arial Black" panose="020B0A04020102020204" pitchFamily="34" charset="0"/>
                <a:hlinkClick r:id="rId8" tooltip="International Labour Organization"/>
              </a:rPr>
              <a:t>International </a:t>
            </a:r>
            <a:r>
              <a:rPr lang="en-US" dirty="0" err="1">
                <a:latin typeface="Arial Black" panose="020B0A04020102020204" pitchFamily="34" charset="0"/>
                <a:hlinkClick r:id="rId8" tooltip="International Labour Organization"/>
              </a:rPr>
              <a:t>Labour</a:t>
            </a:r>
            <a:r>
              <a:rPr lang="en-US" dirty="0">
                <a:latin typeface="Arial Black" panose="020B0A04020102020204" pitchFamily="34" charset="0"/>
                <a:hlinkClick r:id="rId8" tooltip="International Labour Organization"/>
              </a:rPr>
              <a:t> Organization</a:t>
            </a:r>
            <a:r>
              <a:rPr lang="en-US" dirty="0">
                <a:latin typeface="Arial Black" panose="020B0A04020102020204" pitchFamily="34" charset="0"/>
              </a:rPr>
              <a:t> in </a:t>
            </a:r>
            <a:r>
              <a:rPr lang="en-US" dirty="0" smtClean="0">
                <a:latin typeface="Arial Black" panose="020B0A04020102020204" pitchFamily="34" charset="0"/>
              </a:rPr>
              <a:t>2003</a:t>
            </a:r>
            <a:r>
              <a:rPr lang="hr-HR" dirty="0" smtClean="0">
                <a:latin typeface="Arial Black" panose="020B0A04020102020204" pitchFamily="34" charset="0"/>
              </a:rPr>
              <a:t>.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16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99CCFF"/>
                </a:solidFill>
              </a:rPr>
              <a:t>World Day for Safety and Health at Work 2023</a:t>
            </a:r>
            <a:endParaRPr lang="en-US" dirty="0">
              <a:solidFill>
                <a:srgbClr val="99CCFF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World Day for Safety and Health at Work 2023 will explore the topic of a safe and healthy working environment as a fundamental principle and right at work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  <a:endParaRPr lang="hr-HR" dirty="0" smtClean="0">
              <a:latin typeface="Arial Black" panose="020B0A04020102020204" pitchFamily="34" charset="0"/>
            </a:endParaRPr>
          </a:p>
          <a:p>
            <a:r>
              <a:rPr lang="en-US" dirty="0">
                <a:latin typeface="Arial Black" panose="020B0A04020102020204" pitchFamily="34" charset="0"/>
              </a:rPr>
              <a:t>World Day for Safety and Health at Work is celebrated </a:t>
            </a:r>
            <a:r>
              <a:rPr lang="en-US" dirty="0" smtClean="0">
                <a:latin typeface="Arial Black" panose="020B0A04020102020204" pitchFamily="34" charset="0"/>
              </a:rPr>
              <a:t>annually</a:t>
            </a:r>
            <a:r>
              <a:rPr lang="hr-HR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to</a:t>
            </a:r>
            <a:r>
              <a:rPr lang="hr-HR" dirty="0" smtClean="0">
                <a:latin typeface="Arial Black" panose="020B0A04020102020204" pitchFamily="34" charset="0"/>
              </a:rPr>
              <a:t> </a:t>
            </a:r>
            <a:r>
              <a:rPr lang="en-US" dirty="0" smtClean="0">
                <a:latin typeface="Arial Black" panose="020B0A04020102020204" pitchFamily="34" charset="0"/>
              </a:rPr>
              <a:t>promote </a:t>
            </a:r>
            <a:r>
              <a:rPr lang="en-US" dirty="0">
                <a:latin typeface="Arial Black" panose="020B0A04020102020204" pitchFamily="34" charset="0"/>
              </a:rPr>
              <a:t>the prevention of occupational accidents and diseases globally. It is an awareness-raising campaign intended to focus international attention on the magnitude of the problem and on how promoting and creating a safety and health culture can help reduce the number of work-related deaths and injuries</a:t>
            </a:r>
            <a:r>
              <a:rPr lang="en-US" dirty="0" smtClean="0">
                <a:latin typeface="Arial Black" panose="020B0A04020102020204" pitchFamily="34" charset="0"/>
              </a:rPr>
              <a:t>.</a:t>
            </a:r>
            <a:endParaRPr lang="hr-HR" dirty="0" smtClean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00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cap="all" dirty="0">
                <a:latin typeface="Arial Black" panose="020B0A04020102020204" pitchFamily="34" charset="0"/>
              </a:rPr>
              <a:t>WHY WE LOVE WORLD DAY FOR SAFETY AND HEALTH AT WORK</a:t>
            </a:r>
            <a:r>
              <a:rPr lang="en-US" b="1" cap="all" dirty="0"/>
              <a:t/>
            </a:r>
            <a:br>
              <a:rPr lang="en-US" b="1" cap="all" dirty="0"/>
            </a:b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latin typeface="Arial Black" panose="020B0A04020102020204" pitchFamily="34" charset="0"/>
              </a:rPr>
              <a:t>A. </a:t>
            </a:r>
            <a:r>
              <a:rPr lang="en-US" b="1" dirty="0" smtClean="0">
                <a:latin typeface="Arial Black" panose="020B0A04020102020204" pitchFamily="34" charset="0"/>
              </a:rPr>
              <a:t>We </a:t>
            </a:r>
            <a:r>
              <a:rPr lang="en-US" b="1" dirty="0">
                <a:latin typeface="Arial Black" panose="020B0A04020102020204" pitchFamily="34" charset="0"/>
              </a:rPr>
              <a:t>get to </a:t>
            </a:r>
            <a:r>
              <a:rPr lang="en-US" b="1" dirty="0" smtClean="0">
                <a:latin typeface="Arial Black" panose="020B0A04020102020204" pitchFamily="34" charset="0"/>
              </a:rPr>
              <a:t>learn</a:t>
            </a:r>
            <a:endParaRPr lang="hr-HR" b="1" dirty="0" smtClean="0">
              <a:latin typeface="Arial Black" panose="020B0A04020102020204" pitchFamily="34" charset="0"/>
            </a:endParaRPr>
          </a:p>
          <a:p>
            <a:r>
              <a:rPr lang="en-US" dirty="0"/>
              <a:t>There is so much to understand and tackle with the topic of safety and health at work. Identifying hazards that cause injuries at work is a good place to start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hr-HR" b="1" dirty="0" smtClean="0">
                <a:latin typeface="Arial Black" panose="020B0A04020102020204" pitchFamily="34" charset="0"/>
              </a:rPr>
              <a:t>B. </a:t>
            </a:r>
            <a:r>
              <a:rPr lang="en-US" b="1" dirty="0">
                <a:latin typeface="Arial Black" panose="020B0A04020102020204" pitchFamily="34" charset="0"/>
              </a:rPr>
              <a:t>It’s </a:t>
            </a:r>
            <a:r>
              <a:rPr lang="en-US" b="1" dirty="0" smtClean="0">
                <a:latin typeface="Arial Black" panose="020B0A04020102020204" pitchFamily="34" charset="0"/>
              </a:rPr>
              <a:t>universal</a:t>
            </a:r>
            <a:endParaRPr lang="hr-HR" b="1" dirty="0" smtClean="0">
              <a:latin typeface="Arial Black" panose="020B0A04020102020204" pitchFamily="34" charset="0"/>
            </a:endParaRPr>
          </a:p>
          <a:p>
            <a:r>
              <a:rPr lang="en-US" dirty="0"/>
              <a:t>Unsafe workplaces are risky and therefore undesirable. Safety and health are a form of social justice that every employee deserves in their work environment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hr-HR" b="1" dirty="0" smtClean="0">
                <a:latin typeface="Arial Black" panose="020B0A04020102020204" pitchFamily="34" charset="0"/>
              </a:rPr>
              <a:t>C. </a:t>
            </a:r>
            <a:r>
              <a:rPr lang="en-US" b="1" dirty="0">
                <a:latin typeface="Arial Black" panose="020B0A04020102020204" pitchFamily="34" charset="0"/>
              </a:rPr>
              <a:t>We get to </a:t>
            </a:r>
            <a:r>
              <a:rPr lang="en-US" b="1" dirty="0" smtClean="0">
                <a:latin typeface="Arial Black" panose="020B0A04020102020204" pitchFamily="34" charset="0"/>
              </a:rPr>
              <a:t>practice</a:t>
            </a:r>
            <a:endParaRPr lang="hr-HR" b="1" dirty="0" smtClean="0">
              <a:latin typeface="Arial Black" panose="020B0A04020102020204" pitchFamily="34" charset="0"/>
            </a:endParaRPr>
          </a:p>
          <a:p>
            <a:r>
              <a:rPr lang="en-US" dirty="0"/>
              <a:t>This national holiday reminds us to implement safe work practices. The ILO doesn’t just teach us the importance of a safe workplace but reinforces the need to apply safety measures in our day-to-day activities.</a:t>
            </a:r>
            <a:endParaRPr lang="en-US" b="1" dirty="0">
              <a:latin typeface="Arial Black" panose="020B0A04020102020204" pitchFamily="34" charset="0"/>
            </a:endParaRPr>
          </a:p>
          <a:p>
            <a:endParaRPr lang="hr-HR" b="1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b="1" dirty="0"/>
          </a:p>
          <a:p>
            <a:endParaRPr lang="en-US" b="1" dirty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47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cap="all" dirty="0">
                <a:solidFill>
                  <a:srgbClr val="99CCFF"/>
                </a:solidFill>
              </a:rPr>
              <a:t>4</a:t>
            </a:r>
            <a:r>
              <a:rPr lang="en-US" b="1" cap="all" dirty="0" smtClean="0">
                <a:solidFill>
                  <a:srgbClr val="99CCFF"/>
                </a:solidFill>
              </a:rPr>
              <a:t> </a:t>
            </a:r>
            <a:r>
              <a:rPr lang="en-US" b="1" cap="all" dirty="0">
                <a:solidFill>
                  <a:srgbClr val="99CCFF"/>
                </a:solidFill>
              </a:rPr>
              <a:t>FACTS ABOUT WORLD DAY FOR SAFETY AND HEALTH AT WORK</a:t>
            </a:r>
            <a:br>
              <a:rPr lang="en-US" b="1" cap="all" dirty="0">
                <a:solidFill>
                  <a:srgbClr val="99CCFF"/>
                </a:solidFill>
              </a:rPr>
            </a:br>
            <a:endParaRPr lang="en-US" dirty="0">
              <a:solidFill>
                <a:srgbClr val="99CCFF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rial Black" panose="020B0A04020102020204" pitchFamily="34" charset="0"/>
              </a:rPr>
              <a:t>It started through the ILO</a:t>
            </a:r>
          </a:p>
          <a:p>
            <a:r>
              <a:rPr lang="en-US" dirty="0"/>
              <a:t>The ILO got involved with this holiday as a request from the trade union movement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en-US" b="1" dirty="0">
                <a:latin typeface="Arial Black" panose="020B0A04020102020204" pitchFamily="34" charset="0"/>
              </a:rPr>
              <a:t>April 28 is also another holiday</a:t>
            </a:r>
          </a:p>
          <a:p>
            <a:r>
              <a:rPr lang="en-US" dirty="0"/>
              <a:t>International Commemoration Day for Dead and Injured Workers, initiated in 1996 is also observed today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en-US" b="1" dirty="0">
                <a:latin typeface="Arial Black" panose="020B0A04020102020204" pitchFamily="34" charset="0"/>
              </a:rPr>
              <a:t>The holiday maintains its relevance</a:t>
            </a:r>
          </a:p>
          <a:p>
            <a:r>
              <a:rPr lang="en-US" dirty="0"/>
              <a:t>The holiday has been observed for close to 20 years and it is still very relevant in the workplace</a:t>
            </a:r>
            <a:r>
              <a:rPr lang="en-US" dirty="0" smtClean="0"/>
              <a:t>.</a:t>
            </a:r>
            <a:endParaRPr lang="hr-HR" dirty="0" smtClean="0"/>
          </a:p>
          <a:p>
            <a:r>
              <a:rPr lang="en-US" b="1" dirty="0">
                <a:latin typeface="Arial Black" panose="020B0A04020102020204" pitchFamily="34" charset="0"/>
              </a:rPr>
              <a:t>A unified progress is formed</a:t>
            </a:r>
          </a:p>
          <a:p>
            <a:r>
              <a:rPr lang="en-US" dirty="0"/>
              <a:t>The United Nations has a global plan of action called the ‘2030 Agenda for Sustainable Development.</a:t>
            </a:r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167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Pogled</Template>
  <TotalTime>58</TotalTime>
  <Words>346</Words>
  <Application>Microsoft Office PowerPoint</Application>
  <PresentationFormat>Široki zaslon</PresentationFormat>
  <Paragraphs>28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Century Schoolbook</vt:lpstr>
      <vt:lpstr>Wingdings 2</vt:lpstr>
      <vt:lpstr>View</vt:lpstr>
      <vt:lpstr>World Day for Safety and Health at Work </vt:lpstr>
      <vt:lpstr>World Day for Safety and Health at Work </vt:lpstr>
      <vt:lpstr>World Day for Safety and Health at Work 2023</vt:lpstr>
      <vt:lpstr>WHY WE LOVE WORLD DAY FOR SAFETY AND HEALTH AT WORK </vt:lpstr>
      <vt:lpstr>4 FACTS ABOUT WORLD DAY FOR SAFETY AND HEALTH AT WORK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Day for Safety and Health at Work</dc:title>
  <dc:creator>Microsoftov račun</dc:creator>
  <cp:lastModifiedBy>Microsoftov račun</cp:lastModifiedBy>
  <cp:revision>8</cp:revision>
  <dcterms:created xsi:type="dcterms:W3CDTF">2023-04-26T17:46:42Z</dcterms:created>
  <dcterms:modified xsi:type="dcterms:W3CDTF">2023-04-27T15:45:38Z</dcterms:modified>
</cp:coreProperties>
</file>