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Lst>
  <p:sldIdLst>
    <p:sldId id="256" r:id="rId5"/>
    <p:sldId id="258" r:id="rId6"/>
    <p:sldId id="259" r:id="rId7"/>
    <p:sldId id="257" r:id="rId8"/>
    <p:sldId id="261" r:id="rId9"/>
    <p:sldId id="262" r:id="rId10"/>
    <p:sldId id="263" r:id="rId11"/>
    <p:sldId id="264" r:id="rId12"/>
    <p:sldId id="265" r:id="rId13"/>
    <p:sldId id="266" r:id="rId14"/>
    <p:sldId id="267" r:id="rId15"/>
    <p:sldId id="269" r:id="rId16"/>
    <p:sldId id="268" r:id="rId17"/>
    <p:sldId id="270" r:id="rId18"/>
    <p:sldId id="271"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8DC594-F036-6ED9-298D-AD9E3B3924C7}" v="2" dt="2023-01-22T15:29:29.330"/>
    <p1510:client id="{34938605-6E2F-4B6E-B4A9-D457BE8D7885}" v="10" dt="2023-01-22T21:10:08.734"/>
    <p1510:client id="{4ED26395-320C-4D8E-A5D3-2B8EFC9A2EF7}" v="1079" dt="2023-01-22T15:28:02.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5" d="100"/>
          <a:sy n="85" d="100"/>
        </p:scale>
        <p:origin x="126" y="5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ro Njegovan" userId="S::lovro.njegovan@skole.hr::c9d9d2e2-7483-45a1-a357-aeb49f3b3c20" providerId="AD" clId="Web-{34938605-6E2F-4B6E-B4A9-D457BE8D7885}"/>
    <pc:docChg chg="modSld">
      <pc:chgData name="Lovro Njegovan" userId="S::lovro.njegovan@skole.hr::c9d9d2e2-7483-45a1-a357-aeb49f3b3c20" providerId="AD" clId="Web-{34938605-6E2F-4B6E-B4A9-D457BE8D7885}" dt="2023-01-22T21:10:06.984" v="7" actId="20577"/>
      <pc:docMkLst>
        <pc:docMk/>
      </pc:docMkLst>
      <pc:sldChg chg="modSp">
        <pc:chgData name="Lovro Njegovan" userId="S::lovro.njegovan@skole.hr::c9d9d2e2-7483-45a1-a357-aeb49f3b3c20" providerId="AD" clId="Web-{34938605-6E2F-4B6E-B4A9-D457BE8D7885}" dt="2023-01-22T21:09:53.764" v="4" actId="20577"/>
        <pc:sldMkLst>
          <pc:docMk/>
          <pc:sldMk cId="635059914" sldId="259"/>
        </pc:sldMkLst>
        <pc:spChg chg="mod">
          <ac:chgData name="Lovro Njegovan" userId="S::lovro.njegovan@skole.hr::c9d9d2e2-7483-45a1-a357-aeb49f3b3c20" providerId="AD" clId="Web-{34938605-6E2F-4B6E-B4A9-D457BE8D7885}" dt="2023-01-22T21:09:53.764" v="4" actId="20577"/>
          <ac:spMkLst>
            <pc:docMk/>
            <pc:sldMk cId="635059914" sldId="259"/>
            <ac:spMk id="4" creationId="{DD15242D-2B3E-4754-2E46-2CFF4D321734}"/>
          </ac:spMkLst>
        </pc:spChg>
      </pc:sldChg>
      <pc:sldChg chg="modSp">
        <pc:chgData name="Lovro Njegovan" userId="S::lovro.njegovan@skole.hr::c9d9d2e2-7483-45a1-a357-aeb49f3b3c20" providerId="AD" clId="Web-{34938605-6E2F-4B6E-B4A9-D457BE8D7885}" dt="2023-01-22T21:10:06.984" v="7" actId="20577"/>
        <pc:sldMkLst>
          <pc:docMk/>
          <pc:sldMk cId="3784560605" sldId="262"/>
        </pc:sldMkLst>
        <pc:spChg chg="mod">
          <ac:chgData name="Lovro Njegovan" userId="S::lovro.njegovan@skole.hr::c9d9d2e2-7483-45a1-a357-aeb49f3b3c20" providerId="AD" clId="Web-{34938605-6E2F-4B6E-B4A9-D457BE8D7885}" dt="2023-01-22T21:10:06.984" v="7" actId="20577"/>
          <ac:spMkLst>
            <pc:docMk/>
            <pc:sldMk cId="3784560605" sldId="262"/>
            <ac:spMk id="2" creationId="{CEC7C45C-BDD7-1CD4-6F08-7204506FDA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4616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85068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699538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08150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71165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9343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3416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49846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061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07338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2626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886580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Ige_PtiJuK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url?sa=i&amp;url=https://www.britannica.com/biography/Anne-Frank&amp;psig=AOvVaw0w7UEQ0mYNztsFuGWVLEey&amp;ust=1674485789803000&amp;source=images&amp;cd=vfe&amp;ved=0CA0QjRxqFwoTCNjW8Oi32_wCFQAAAAAdAAAAABAD" TargetMode="External"/><Relationship Id="rId13" Type="http://schemas.openxmlformats.org/officeDocument/2006/relationships/hyperlink" Target="https://www.history.com/topics/world-war-ii/auschwitz" TargetMode="External"/><Relationship Id="rId3" Type="http://schemas.openxmlformats.org/officeDocument/2006/relationships/hyperlink" Target="https://www.google.com/url?sa=i&amp;url=https://bs.wikipedia.org/wiki/Adolf_Hitler&amp;psig=AOvVaw0fpx9WpaeCqHyqdcZ_8BCY&amp;ust=1674485504192000&amp;source=images&amp;cd=vfe&amp;ved=0CA0QjRxqFwoTCLjRo-a22_wCFQAAAAAdAAAAABAD" TargetMode="External"/><Relationship Id="rId7" Type="http://schemas.openxmlformats.org/officeDocument/2006/relationships/hyperlink" Target="https://www.google.com/url?sa=i&amp;url=https://www.introducingkrakow.com/auschwitz-concentration-camp&amp;psig=AOvVaw31A3sPpepqMHdtPjTp2hOx&amp;ust=1674485738723000&amp;source=images&amp;cd=vfe&amp;ved=0CA0QjRxqFwoTCMi61NC32_wCFQAAAAAdAAAAABAI" TargetMode="External"/><Relationship Id="rId12" Type="http://schemas.openxmlformats.org/officeDocument/2006/relationships/hyperlink" Target="https://www.annefrank.org/en/anne-frank/who-was-anne-frank/" TargetMode="External"/><Relationship Id="rId2" Type="http://schemas.openxmlformats.org/officeDocument/2006/relationships/hyperlink" Target="https://www.google.com/url?sa=i&amp;url=https://www.thoughtco.com/world-war-ii-1779971&amp;psig=AOvVaw0Bi_iv8CxvTU3gdggdCGp3&amp;ust=1674485335115000&amp;source=images&amp;cd=vfe&amp;ved=0CA0QjRxqFwoTCIC9pJK22_wCFQAAAAAdAAAAABAD" TargetMode="External"/><Relationship Id="rId1" Type="http://schemas.openxmlformats.org/officeDocument/2006/relationships/slideLayout" Target="../slideLayouts/slideLayout3.xml"/><Relationship Id="rId6" Type="http://schemas.openxmlformats.org/officeDocument/2006/relationships/hyperlink" Target="https://www.google.com/url?sa=i&amp;url=https://hr.wikipedia.org/wiki/Koncentracijski_logor_Auschwitz&amp;psig=AOvVaw31A3sPpepqMHdtPjTp2hOx&amp;ust=1674485738723000&amp;source=images&amp;cd=vfe&amp;ved=0CA0QjRxqFwoTCMi61NC32_wCFQAAAAAdAAAAABAD" TargetMode="External"/><Relationship Id="rId11" Type="http://schemas.openxmlformats.org/officeDocument/2006/relationships/hyperlink" Target="https://youtu.be/Ige_PtiJuKw" TargetMode="External"/><Relationship Id="rId5" Type="http://schemas.openxmlformats.org/officeDocument/2006/relationships/hyperlink" Target="https://www.google.com/url?sa=i&amp;url=https://time.com/5710303/nazi-collaborator-trials/&amp;psig=AOvVaw1Z-oKndz0CWozAisM2LxNC&amp;ust=1674485609803000&amp;source=images&amp;cd=vfe&amp;ved=0CA0QjRxqFwoTCPCdnZq32_wCFQAAAAAdAAAAABAP" TargetMode="External"/><Relationship Id="rId15" Type="http://schemas.openxmlformats.org/officeDocument/2006/relationships/hyperlink" Target="https://en.wikipedia.org/wiki/The_Holocaust" TargetMode="External"/><Relationship Id="rId10" Type="http://schemas.openxmlformats.org/officeDocument/2006/relationships/hyperlink" Target="https://www.google.com/url?sa=i&amp;url=https://en.wikipedia.org/wiki/V-2_rocket&amp;psig=AOvVaw0OjUijQpXMfYzFNIhHnies&amp;ust=1674485925144000&amp;source=images&amp;cd=vfe&amp;ved=0CA0QjRxqFwoTCJjiqa-42_wCFQAAAAAdAAAAABAD" TargetMode="External"/><Relationship Id="rId4" Type="http://schemas.openxmlformats.org/officeDocument/2006/relationships/hyperlink" Target="https://www.google.com/url?sa=i&amp;url=https://www.ushmm.org/remember/resources-holocaust-survivors-victims/individual-research&amp;psig=AOvVaw0q-ur-BxNhvNwmR5IfSY46&amp;ust=1674485563799000&amp;source=images&amp;cd=vfe&amp;ved=0CA0QjRxqFwoTCOjH3Py22_wCFQAAAAAdAAAAABAD" TargetMode="External"/><Relationship Id="rId9" Type="http://schemas.openxmlformats.org/officeDocument/2006/relationships/hyperlink" Target="https://cdn.discordapp.com/attachments/767107472778723348/1066726197003817110/9k.png" TargetMode="External"/><Relationship Id="rId14" Type="http://schemas.openxmlformats.org/officeDocument/2006/relationships/hyperlink" Target="https://www.buchenwald.de/en/2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3">
            <a:extLst>
              <a:ext uri="{FF2B5EF4-FFF2-40B4-BE49-F238E27FC236}">
                <a16:creationId xmlns:a16="http://schemas.microsoft.com/office/drawing/2014/main" id="{ABFFF725-4896-C0F2-FEE1-AEFB6B29CF2D}"/>
              </a:ext>
            </a:extLst>
          </p:cNvPr>
          <p:cNvPicPr>
            <a:picLocks noChangeAspect="1"/>
          </p:cNvPicPr>
          <p:nvPr/>
        </p:nvPicPr>
        <p:blipFill rotWithShape="1">
          <a:blip r:embed="rId2"/>
          <a:srcRect l="8757" r="2545" b="-9"/>
          <a:stretch/>
        </p:blipFill>
        <p:spPr>
          <a:xfrm>
            <a:off x="-2" y="10"/>
            <a:ext cx="8668512" cy="6857990"/>
          </a:xfrm>
          <a:prstGeom prst="rect">
            <a:avLst/>
          </a:prstGeom>
        </p:spPr>
      </p:pic>
      <p:sp>
        <p:nvSpPr>
          <p:cNvPr id="2" name="Naslov 1"/>
          <p:cNvSpPr>
            <a:spLocks noGrp="1"/>
          </p:cNvSpPr>
          <p:nvPr>
            <p:ph type="ctrTitle"/>
          </p:nvPr>
        </p:nvSpPr>
        <p:spPr>
          <a:xfrm>
            <a:off x="3276600" y="-446461"/>
            <a:ext cx="4023360" cy="3204134"/>
          </a:xfrm>
        </p:spPr>
        <p:txBody>
          <a:bodyPr anchor="b">
            <a:normAutofit/>
          </a:bodyPr>
          <a:lstStyle/>
          <a:p>
            <a:r>
              <a:rPr lang="hr-HR" sz="4400" b="1" dirty="0" err="1">
                <a:cs typeface="Calibri Light"/>
              </a:rPr>
              <a:t>Victims</a:t>
            </a:r>
            <a:r>
              <a:rPr lang="hr-HR" sz="4400" b="1" dirty="0">
                <a:cs typeface="Calibri Light"/>
              </a:rPr>
              <a:t> </a:t>
            </a:r>
            <a:r>
              <a:rPr lang="hr-HR" sz="4400" b="1" dirty="0" err="1">
                <a:cs typeface="Calibri Light"/>
              </a:rPr>
              <a:t>of</a:t>
            </a:r>
            <a:r>
              <a:rPr lang="hr-HR" sz="4400" b="1" dirty="0">
                <a:cs typeface="Calibri Light"/>
              </a:rPr>
              <a:t> </a:t>
            </a:r>
            <a:r>
              <a:rPr lang="hr-HR" sz="4400" b="1" dirty="0" err="1">
                <a:cs typeface="Calibri Light"/>
              </a:rPr>
              <a:t>the</a:t>
            </a:r>
            <a:r>
              <a:rPr lang="hr-HR" sz="4400" b="1" dirty="0">
                <a:cs typeface="Calibri Light"/>
              </a:rPr>
              <a:t> </a:t>
            </a:r>
            <a:r>
              <a:rPr lang="hr-HR" sz="4400" b="1" dirty="0" err="1">
                <a:cs typeface="Calibri Light"/>
              </a:rPr>
              <a:t>Holocaust</a:t>
            </a:r>
            <a:endParaRPr lang="hr-HR" sz="4400" b="1">
              <a:cs typeface="Calibri Light"/>
            </a:endParaRPr>
          </a:p>
        </p:txBody>
      </p:sp>
      <p:sp>
        <p:nvSpPr>
          <p:cNvPr id="3" name="Podnaslov 2"/>
          <p:cNvSpPr>
            <a:spLocks noGrp="1"/>
          </p:cNvSpPr>
          <p:nvPr>
            <p:ph type="subTitle" idx="1"/>
          </p:nvPr>
        </p:nvSpPr>
        <p:spPr>
          <a:xfrm>
            <a:off x="8323729" y="2640710"/>
            <a:ext cx="4023360" cy="1208141"/>
          </a:xfrm>
        </p:spPr>
        <p:txBody>
          <a:bodyPr vert="horz" lIns="91440" tIns="45720" rIns="91440" bIns="45720" rtlCol="0">
            <a:normAutofit/>
          </a:bodyPr>
          <a:lstStyle/>
          <a:p>
            <a:r>
              <a:rPr lang="hr-HR" sz="2000">
                <a:cs typeface="Calibri"/>
              </a:rPr>
              <a:t>MADE BY: Lovro, Luka, </a:t>
            </a:r>
            <a:endParaRPr lang="sr-Latn-RS" sz="2000"/>
          </a:p>
          <a:p>
            <a:r>
              <a:rPr lang="hr-HR" sz="2000">
                <a:cs typeface="Calibri"/>
              </a:rPr>
              <a:t>Dario, Mateo, Nikola</a:t>
            </a:r>
            <a:endParaRPr lang="hr-HR" sz="2000"/>
          </a:p>
        </p:txBody>
      </p:sp>
    </p:spTree>
    <p:extLst>
      <p:ext uri="{BB962C8B-B14F-4D97-AF65-F5344CB8AC3E}">
        <p14:creationId xmlns:p14="http://schemas.microsoft.com/office/powerpoint/2010/main" val="4147140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6B041C-1EEE-D9B7-A9E2-904CE25F8A67}"/>
              </a:ext>
            </a:extLst>
          </p:cNvPr>
          <p:cNvSpPr>
            <a:spLocks noGrp="1"/>
          </p:cNvSpPr>
          <p:nvPr>
            <p:ph type="title"/>
          </p:nvPr>
        </p:nvSpPr>
        <p:spPr>
          <a:xfrm>
            <a:off x="6389541" y="107474"/>
            <a:ext cx="5006336" cy="1325563"/>
          </a:xfrm>
        </p:spPr>
        <p:txBody>
          <a:bodyPr vert="horz" lIns="91440" tIns="45720" rIns="91440" bIns="45720" rtlCol="0" anchor="ctr">
            <a:normAutofit/>
          </a:bodyPr>
          <a:lstStyle/>
          <a:p>
            <a:r>
              <a:rPr lang="en-US" sz="4400"/>
              <a:t>Mittelbau-Dora</a:t>
            </a:r>
          </a:p>
        </p:txBody>
      </p:sp>
      <p:sp>
        <p:nvSpPr>
          <p:cNvPr id="10" name="Freeform: Shape 9">
            <a:extLst>
              <a:ext uri="{FF2B5EF4-FFF2-40B4-BE49-F238E27FC236}">
                <a16:creationId xmlns:a16="http://schemas.microsoft.com/office/drawing/2014/main" id="{4F74D28C-3268-4E35-8EE1-D92CB4A85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teksta 3">
            <a:extLst>
              <a:ext uri="{FF2B5EF4-FFF2-40B4-BE49-F238E27FC236}">
                <a16:creationId xmlns:a16="http://schemas.microsoft.com/office/drawing/2014/main" id="{829425F3-17AB-0DF0-ADE4-8D2FAA5F4B41}"/>
              </a:ext>
            </a:extLst>
          </p:cNvPr>
          <p:cNvSpPr>
            <a:spLocks noGrp="1"/>
          </p:cNvSpPr>
          <p:nvPr>
            <p:ph type="body" sz="half" idx="2"/>
          </p:nvPr>
        </p:nvSpPr>
        <p:spPr>
          <a:xfrm>
            <a:off x="6393985" y="1432649"/>
            <a:ext cx="5004073" cy="3181684"/>
          </a:xfrm>
        </p:spPr>
        <p:txBody>
          <a:bodyPr vert="horz" lIns="91440" tIns="45720" rIns="91440" bIns="45720" rtlCol="0" anchor="t">
            <a:normAutofit/>
          </a:bodyPr>
          <a:lstStyle/>
          <a:p>
            <a:pPr indent="-228600">
              <a:buFont typeface="Arial" panose="020B0604020202020204" pitchFamily="34" charset="0"/>
              <a:buChar char="•"/>
            </a:pPr>
            <a:r>
              <a:rPr lang="en-US" sz="1800"/>
              <a:t>The National Socialist concentration camp system's novel camp type, Mittelbau-Dora, which is not reflected by other concentration camp memorials, is a model example of forced labor by camp inmates. Between 1943 and 1945, over 60,000 people were sent to the Harz Mountains as inmates of concentration camps to conduct forced labor for the German armament industry, with the Soviet Union, Poland, and France being the most heavily represented.</a:t>
            </a:r>
          </a:p>
        </p:txBody>
      </p:sp>
      <p:sp>
        <p:nvSpPr>
          <p:cNvPr id="7" name="Rezervirano mjesto sadržaja 6">
            <a:extLst>
              <a:ext uri="{FF2B5EF4-FFF2-40B4-BE49-F238E27FC236}">
                <a16:creationId xmlns:a16="http://schemas.microsoft.com/office/drawing/2014/main" id="{B859D739-30CB-0692-45E5-F54500F7A30F}"/>
              </a:ext>
            </a:extLst>
          </p:cNvPr>
          <p:cNvSpPr>
            <a:spLocks noGrp="1"/>
          </p:cNvSpPr>
          <p:nvPr>
            <p:ph idx="1"/>
          </p:nvPr>
        </p:nvSpPr>
        <p:spPr>
          <a:xfrm>
            <a:off x="-37923" y="1740018"/>
            <a:ext cx="6172200" cy="4873625"/>
          </a:xfrm>
        </p:spPr>
        <p:txBody>
          <a:bodyPr/>
          <a:lstStyle/>
          <a:p>
            <a:endParaRPr lang="hr-HR"/>
          </a:p>
        </p:txBody>
      </p:sp>
    </p:spTree>
    <p:extLst>
      <p:ext uri="{BB962C8B-B14F-4D97-AF65-F5344CB8AC3E}">
        <p14:creationId xmlns:p14="http://schemas.microsoft.com/office/powerpoint/2010/main" val="33678442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7AE9375-4664-4DB2-922D-2782A6E439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Naslov 1">
            <a:extLst>
              <a:ext uri="{FF2B5EF4-FFF2-40B4-BE49-F238E27FC236}">
                <a16:creationId xmlns:a16="http://schemas.microsoft.com/office/drawing/2014/main" id="{219AD0CA-1983-C3CD-4770-BCC3DACCA493}"/>
              </a:ext>
            </a:extLst>
          </p:cNvPr>
          <p:cNvSpPr>
            <a:spLocks noGrp="1"/>
          </p:cNvSpPr>
          <p:nvPr>
            <p:ph type="title"/>
          </p:nvPr>
        </p:nvSpPr>
        <p:spPr>
          <a:xfrm>
            <a:off x="1295400" y="669925"/>
            <a:ext cx="4800600" cy="1325563"/>
          </a:xfrm>
        </p:spPr>
        <p:txBody>
          <a:bodyPr anchor="b">
            <a:normAutofit/>
          </a:bodyPr>
          <a:lstStyle/>
          <a:p>
            <a:r>
              <a:rPr lang="hr-HR">
                <a:solidFill>
                  <a:schemeClr val="bg1"/>
                </a:solidFill>
                <a:cs typeface="Calibri Light"/>
              </a:rPr>
              <a:t>Rocket engine made by Jews</a:t>
            </a:r>
            <a:endParaRPr lang="hr-HR">
              <a:solidFill>
                <a:schemeClr val="bg1"/>
              </a:solidFill>
            </a:endParaRPr>
          </a:p>
        </p:txBody>
      </p:sp>
      <p:cxnSp>
        <p:nvCxnSpPr>
          <p:cNvPr id="13" name="Straight Connector 12">
            <a:extLst>
              <a:ext uri="{FF2B5EF4-FFF2-40B4-BE49-F238E27FC236}">
                <a16:creationId xmlns:a16="http://schemas.microsoft.com/office/drawing/2014/main" id="{EE504C98-6397-41C1-A8D8-2D9C4ED307E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4ECD1C0-68ED-1BD9-C8EE-60AA4F17B233}"/>
              </a:ext>
            </a:extLst>
          </p:cNvPr>
          <p:cNvSpPr>
            <a:spLocks noGrp="1"/>
          </p:cNvSpPr>
          <p:nvPr>
            <p:ph idx="1"/>
          </p:nvPr>
        </p:nvSpPr>
        <p:spPr>
          <a:xfrm>
            <a:off x="1295400" y="2288833"/>
            <a:ext cx="4800600" cy="3711571"/>
          </a:xfrm>
        </p:spPr>
        <p:txBody>
          <a:bodyPr>
            <a:normAutofit/>
          </a:bodyPr>
          <a:lstStyle/>
          <a:p>
            <a:endParaRPr lang="en-US" sz="2000">
              <a:solidFill>
                <a:schemeClr val="bg1"/>
              </a:solidFill>
            </a:endParaRPr>
          </a:p>
        </p:txBody>
      </p:sp>
      <p:pic>
        <p:nvPicPr>
          <p:cNvPr id="4" name="Slika 4">
            <a:extLst>
              <a:ext uri="{FF2B5EF4-FFF2-40B4-BE49-F238E27FC236}">
                <a16:creationId xmlns:a16="http://schemas.microsoft.com/office/drawing/2014/main" id="{D7F63269-D41F-7AFF-02C8-96874C47963D}"/>
              </a:ext>
            </a:extLst>
          </p:cNvPr>
          <p:cNvPicPr>
            <a:picLocks noChangeAspect="1"/>
          </p:cNvPicPr>
          <p:nvPr/>
        </p:nvPicPr>
        <p:blipFill>
          <a:blip r:embed="rId2"/>
          <a:stretch>
            <a:fillRect/>
          </a:stretch>
        </p:blipFill>
        <p:spPr>
          <a:xfrm>
            <a:off x="7159357" y="669488"/>
            <a:ext cx="4562263" cy="5199159"/>
          </a:xfrm>
          <a:prstGeom prst="rect">
            <a:avLst/>
          </a:prstGeom>
        </p:spPr>
      </p:pic>
      <p:cxnSp>
        <p:nvCxnSpPr>
          <p:cNvPr id="15" name="Straight Connector 14">
            <a:extLst>
              <a:ext uri="{FF2B5EF4-FFF2-40B4-BE49-F238E27FC236}">
                <a16:creationId xmlns:a16="http://schemas.microsoft.com/office/drawing/2014/main" id="{B7188D9B-1674-419B-A379-D1632A7EC3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2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DCFB5F-B6EF-1B70-4C89-77229BEDC576}"/>
              </a:ext>
            </a:extLst>
          </p:cNvPr>
          <p:cNvSpPr>
            <a:spLocks noGrp="1"/>
          </p:cNvSpPr>
          <p:nvPr>
            <p:ph type="title"/>
          </p:nvPr>
        </p:nvSpPr>
        <p:spPr/>
        <p:txBody>
          <a:bodyPr/>
          <a:lstStyle/>
          <a:p>
            <a:r>
              <a:rPr lang="hr-HR" dirty="0">
                <a:cs typeface="Calibri Light"/>
              </a:rPr>
              <a:t>V-2 </a:t>
            </a:r>
            <a:r>
              <a:rPr lang="hr-HR" dirty="0" err="1">
                <a:cs typeface="Calibri Light"/>
              </a:rPr>
              <a:t>rocket</a:t>
            </a:r>
            <a:endParaRPr lang="hr-HR" dirty="0" err="1"/>
          </a:p>
        </p:txBody>
      </p:sp>
      <p:pic>
        <p:nvPicPr>
          <p:cNvPr id="4" name="Slika 4" descr="Slika na kojoj se prikazuje stablo, na otvorenom, nebo, oružje&#10;&#10;Opis je automatski generiran">
            <a:extLst>
              <a:ext uri="{FF2B5EF4-FFF2-40B4-BE49-F238E27FC236}">
                <a16:creationId xmlns:a16="http://schemas.microsoft.com/office/drawing/2014/main" id="{3DF36DDA-F0A9-E7AF-9CBE-EA0DBF64C45B}"/>
              </a:ext>
            </a:extLst>
          </p:cNvPr>
          <p:cNvPicPr>
            <a:picLocks noGrp="1" noChangeAspect="1"/>
          </p:cNvPicPr>
          <p:nvPr>
            <p:ph idx="1"/>
          </p:nvPr>
        </p:nvPicPr>
        <p:blipFill>
          <a:blip r:embed="rId2"/>
          <a:stretch>
            <a:fillRect/>
          </a:stretch>
        </p:blipFill>
        <p:spPr>
          <a:xfrm>
            <a:off x="-1763" y="2174788"/>
            <a:ext cx="12195526" cy="4847753"/>
          </a:xfrm>
        </p:spPr>
      </p:pic>
    </p:spTree>
    <p:extLst>
      <p:ext uri="{BB962C8B-B14F-4D97-AF65-F5344CB8AC3E}">
        <p14:creationId xmlns:p14="http://schemas.microsoft.com/office/powerpoint/2010/main" val="131531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65CDE2-194C-4A17-9E3C-017E8A8970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8C6A233-1A77-A326-F4E5-3411786C64ED}"/>
              </a:ext>
            </a:extLst>
          </p:cNvPr>
          <p:cNvSpPr>
            <a:spLocks noGrp="1"/>
          </p:cNvSpPr>
          <p:nvPr>
            <p:ph type="title"/>
          </p:nvPr>
        </p:nvSpPr>
        <p:spPr>
          <a:xfrm>
            <a:off x="943276" y="712268"/>
            <a:ext cx="10410524" cy="1193533"/>
          </a:xfrm>
        </p:spPr>
        <p:txBody>
          <a:bodyPr>
            <a:normAutofit/>
          </a:bodyPr>
          <a:lstStyle/>
          <a:p>
            <a:endParaRPr lang="hr-HR">
              <a:solidFill>
                <a:srgbClr val="FFFFFF"/>
              </a:solidFill>
            </a:endParaRPr>
          </a:p>
        </p:txBody>
      </p:sp>
      <p:cxnSp>
        <p:nvCxnSpPr>
          <p:cNvPr id="10" name="Straight Connector 9">
            <a:extLst>
              <a:ext uri="{FF2B5EF4-FFF2-40B4-BE49-F238E27FC236}">
                <a16:creationId xmlns:a16="http://schemas.microsoft.com/office/drawing/2014/main" id="{F2AE495E-2AAF-4BC1-87A5-331009D828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Rezervirano mjesto sadržaja 2">
            <a:extLst>
              <a:ext uri="{FF2B5EF4-FFF2-40B4-BE49-F238E27FC236}">
                <a16:creationId xmlns:a16="http://schemas.microsoft.com/office/drawing/2014/main" id="{97E4A6E3-7E30-0290-186C-00B9FE22CD48}"/>
              </a:ext>
            </a:extLst>
          </p:cNvPr>
          <p:cNvSpPr>
            <a:spLocks noGrp="1"/>
          </p:cNvSpPr>
          <p:nvPr>
            <p:ph idx="1"/>
          </p:nvPr>
        </p:nvSpPr>
        <p:spPr>
          <a:xfrm>
            <a:off x="943276" y="2050181"/>
            <a:ext cx="10410524" cy="4126782"/>
          </a:xfrm>
        </p:spPr>
        <p:txBody>
          <a:bodyPr vert="horz" lIns="91440" tIns="45720" rIns="91440" bIns="45720" rtlCol="0">
            <a:normAutofit/>
          </a:bodyPr>
          <a:lstStyle/>
          <a:p>
            <a:pPr marL="0" indent="0">
              <a:buNone/>
            </a:pPr>
            <a:endParaRPr lang="hr-HR" sz="2400">
              <a:solidFill>
                <a:srgbClr val="FFFFFF"/>
              </a:solidFill>
              <a:cs typeface="Calibri"/>
            </a:endParaRPr>
          </a:p>
          <a:p>
            <a:pPr marL="0" indent="0">
              <a:buNone/>
            </a:pPr>
            <a:r>
              <a:rPr lang="hr-HR" dirty="0">
                <a:ea typeface="+mn-lt"/>
                <a:cs typeface="+mn-lt"/>
                <a:hlinkClick r:id="rId2"/>
              </a:rPr>
              <a:t>ttps://youtu.be/Ige_PtiJuKw</a:t>
            </a:r>
            <a:endParaRPr lang="sr-Latn-RS" dirty="0"/>
          </a:p>
        </p:txBody>
      </p:sp>
    </p:spTree>
    <p:extLst>
      <p:ext uri="{BB962C8B-B14F-4D97-AF65-F5344CB8AC3E}">
        <p14:creationId xmlns:p14="http://schemas.microsoft.com/office/powerpoint/2010/main" val="1224076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D4AD0ED-45F1-4AB2-8C18-7DED238A0F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430622-9855-482E-98A8-1FAECC9090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15C76D5-716D-420A-ABDC-55BF6D9ED2C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2" name="Oval 21">
              <a:extLst>
                <a:ext uri="{FF2B5EF4-FFF2-40B4-BE49-F238E27FC236}">
                  <a16:creationId xmlns:a16="http://schemas.microsoft.com/office/drawing/2014/main" id="{79875022-E2DB-4A9E-8832-E7009F0E40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BFBDCA6-4D2C-451E-8205-8C334DCEE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395B2B7-3263-461B-8800-669EBE8842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727DC78-6D51-415D-878D-516F840FB67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8405FB7A-34E4-454E-80C1-3AF31F6003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56EC0F8-CE39-4C95-B52D-033DBF561C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slov 1">
            <a:extLst>
              <a:ext uri="{FF2B5EF4-FFF2-40B4-BE49-F238E27FC236}">
                <a16:creationId xmlns:a16="http://schemas.microsoft.com/office/drawing/2014/main" id="{F52E70B5-894F-4734-8A43-ADDB2481E131}"/>
              </a:ext>
            </a:extLst>
          </p:cNvPr>
          <p:cNvSpPr>
            <a:spLocks noGrp="1"/>
          </p:cNvSpPr>
          <p:nvPr>
            <p:ph type="title"/>
          </p:nvPr>
        </p:nvSpPr>
        <p:spPr>
          <a:xfrm>
            <a:off x="2043326" y="609600"/>
            <a:ext cx="8229600" cy="2819399"/>
          </a:xfrm>
          <a:noFill/>
        </p:spPr>
        <p:txBody>
          <a:bodyPr vert="horz" lIns="91440" tIns="45720" rIns="91440" bIns="45720" rtlCol="0" anchor="b">
            <a:normAutofit/>
          </a:bodyPr>
          <a:lstStyle/>
          <a:p>
            <a:pPr algn="ctr"/>
            <a:endParaRPr lang="en-US" sz="4800" kern="1200">
              <a:solidFill>
                <a:schemeClr val="bg1"/>
              </a:solidFill>
              <a:latin typeface="+mj-lt"/>
              <a:ea typeface="+mj-ea"/>
              <a:cs typeface="+mj-cs"/>
            </a:endParaRPr>
          </a:p>
        </p:txBody>
      </p:sp>
      <p:sp>
        <p:nvSpPr>
          <p:cNvPr id="3" name="Rezervirano mjesto teksta 2">
            <a:extLst>
              <a:ext uri="{FF2B5EF4-FFF2-40B4-BE49-F238E27FC236}">
                <a16:creationId xmlns:a16="http://schemas.microsoft.com/office/drawing/2014/main" id="{6A9DDED1-2F76-7E46-A9C2-E36511C6321E}"/>
              </a:ext>
            </a:extLst>
          </p:cNvPr>
          <p:cNvSpPr>
            <a:spLocks noGrp="1"/>
          </p:cNvSpPr>
          <p:nvPr>
            <p:ph type="body" idx="1"/>
          </p:nvPr>
        </p:nvSpPr>
        <p:spPr>
          <a:xfrm>
            <a:off x="2043326" y="3522428"/>
            <a:ext cx="8229600" cy="2607079"/>
          </a:xfrm>
          <a:noFill/>
        </p:spPr>
        <p:txBody>
          <a:bodyPr vert="horz" lIns="91440" tIns="45720" rIns="91440" bIns="45720" rtlCol="0" anchor="t">
            <a:normAutofit/>
          </a:bodyPr>
          <a:lstStyle/>
          <a:p>
            <a:pPr algn="ctr"/>
            <a:r>
              <a:rPr lang="en-US" kern="1200">
                <a:solidFill>
                  <a:schemeClr val="bg1"/>
                </a:solidFill>
                <a:latin typeface="+mn-lt"/>
                <a:ea typeface="+mn-ea"/>
                <a:cs typeface="+mn-cs"/>
              </a:rPr>
              <a:t>Slike: </a:t>
            </a:r>
            <a:r>
              <a:rPr lang="en-US" kern="1200">
                <a:solidFill>
                  <a:schemeClr val="bg1"/>
                </a:solidFill>
                <a:latin typeface="+mn-lt"/>
                <a:ea typeface="+mn-ea"/>
                <a:cs typeface="+mn-cs"/>
                <a:hlinkClick r:id="rId2">
                  <a:extLst>
                    <a:ext uri="{A12FA001-AC4F-418D-AE19-62706E023703}">
                      <ahyp:hlinkClr xmlns:ahyp="http://schemas.microsoft.com/office/drawing/2018/hyperlinkcolor" xmlns="" val="tx"/>
                    </a:ext>
                  </a:extLst>
                </a:hlinkClick>
              </a:rPr>
              <a:t>1.</a:t>
            </a:r>
            <a:r>
              <a:rPr lang="en-US" kern="1200">
                <a:solidFill>
                  <a:schemeClr val="bg1"/>
                </a:solidFill>
                <a:latin typeface="+mn-lt"/>
                <a:ea typeface="+mn-ea"/>
                <a:cs typeface="+mn-cs"/>
              </a:rPr>
              <a:t> </a:t>
            </a:r>
            <a:r>
              <a:rPr lang="en-US" kern="1200">
                <a:solidFill>
                  <a:schemeClr val="bg1"/>
                </a:solidFill>
                <a:latin typeface="+mn-lt"/>
                <a:ea typeface="+mn-ea"/>
                <a:cs typeface="+mn-cs"/>
                <a:hlinkClick r:id="rId3">
                  <a:extLst>
                    <a:ext uri="{A12FA001-AC4F-418D-AE19-62706E023703}">
                      <ahyp:hlinkClr xmlns:ahyp="http://schemas.microsoft.com/office/drawing/2018/hyperlinkcolor" xmlns="" val="tx"/>
                    </a:ext>
                  </a:extLst>
                </a:hlinkClick>
              </a:rPr>
              <a:t>2.</a:t>
            </a:r>
            <a:r>
              <a:rPr lang="en-US" kern="1200">
                <a:solidFill>
                  <a:schemeClr val="bg1"/>
                </a:solidFill>
                <a:latin typeface="+mn-lt"/>
                <a:ea typeface="+mn-ea"/>
                <a:cs typeface="+mn-cs"/>
              </a:rPr>
              <a:t> </a:t>
            </a:r>
            <a:r>
              <a:rPr lang="en-US" kern="1200">
                <a:solidFill>
                  <a:schemeClr val="bg1"/>
                </a:solidFill>
                <a:latin typeface="+mn-lt"/>
                <a:ea typeface="+mn-ea"/>
                <a:cs typeface="+mn-cs"/>
                <a:hlinkClick r:id="rId4">
                  <a:extLst>
                    <a:ext uri="{A12FA001-AC4F-418D-AE19-62706E023703}">
                      <ahyp:hlinkClr xmlns:ahyp="http://schemas.microsoft.com/office/drawing/2018/hyperlinkcolor" xmlns="" val="tx"/>
                    </a:ext>
                  </a:extLst>
                </a:hlinkClick>
              </a:rPr>
              <a:t>3.</a:t>
            </a:r>
            <a:r>
              <a:rPr lang="en-US" kern="1200">
                <a:solidFill>
                  <a:schemeClr val="bg1"/>
                </a:solidFill>
                <a:latin typeface="+mn-lt"/>
                <a:ea typeface="+mn-ea"/>
                <a:cs typeface="+mn-cs"/>
              </a:rPr>
              <a:t> </a:t>
            </a:r>
            <a:r>
              <a:rPr lang="en-US" kern="1200">
                <a:solidFill>
                  <a:schemeClr val="bg1"/>
                </a:solidFill>
                <a:latin typeface="+mn-lt"/>
                <a:ea typeface="+mn-ea"/>
                <a:cs typeface="+mn-cs"/>
                <a:hlinkClick r:id="rId5">
                  <a:extLst>
                    <a:ext uri="{A12FA001-AC4F-418D-AE19-62706E023703}">
                      <ahyp:hlinkClr xmlns:ahyp="http://schemas.microsoft.com/office/drawing/2018/hyperlinkcolor" xmlns="" val="tx"/>
                    </a:ext>
                  </a:extLst>
                </a:hlinkClick>
              </a:rPr>
              <a:t>4.</a:t>
            </a:r>
            <a:r>
              <a:rPr lang="en-US" kern="1200">
                <a:solidFill>
                  <a:schemeClr val="bg1"/>
                </a:solidFill>
                <a:latin typeface="+mn-lt"/>
                <a:ea typeface="+mn-ea"/>
                <a:cs typeface="+mn-cs"/>
              </a:rPr>
              <a:t> </a:t>
            </a:r>
            <a:r>
              <a:rPr lang="en-US" kern="1200">
                <a:solidFill>
                  <a:schemeClr val="bg1"/>
                </a:solidFill>
                <a:latin typeface="+mn-lt"/>
                <a:ea typeface="+mn-ea"/>
                <a:cs typeface="+mn-cs"/>
                <a:hlinkClick r:id="rId6">
                  <a:extLst>
                    <a:ext uri="{A12FA001-AC4F-418D-AE19-62706E023703}">
                      <ahyp:hlinkClr xmlns:ahyp="http://schemas.microsoft.com/office/drawing/2018/hyperlinkcolor" xmlns="" val="tx"/>
                    </a:ext>
                  </a:extLst>
                </a:hlinkClick>
              </a:rPr>
              <a:t>5.</a:t>
            </a:r>
            <a:r>
              <a:rPr lang="en-US" kern="1200">
                <a:solidFill>
                  <a:schemeClr val="bg1"/>
                </a:solidFill>
                <a:latin typeface="+mn-lt"/>
                <a:ea typeface="+mn-ea"/>
                <a:cs typeface="+mn-cs"/>
              </a:rPr>
              <a:t> </a:t>
            </a:r>
            <a:r>
              <a:rPr lang="en-US" kern="1200">
                <a:solidFill>
                  <a:schemeClr val="bg1"/>
                </a:solidFill>
                <a:latin typeface="+mn-lt"/>
                <a:ea typeface="+mn-ea"/>
                <a:cs typeface="+mn-cs"/>
                <a:hlinkClick r:id="rId7">
                  <a:extLst>
                    <a:ext uri="{A12FA001-AC4F-418D-AE19-62706E023703}">
                      <ahyp:hlinkClr xmlns:ahyp="http://schemas.microsoft.com/office/drawing/2018/hyperlinkcolor" xmlns="" val="tx"/>
                    </a:ext>
                  </a:extLst>
                </a:hlinkClick>
              </a:rPr>
              <a:t>6.</a:t>
            </a:r>
            <a:r>
              <a:rPr lang="en-US" kern="1200">
                <a:solidFill>
                  <a:schemeClr val="bg1"/>
                </a:solidFill>
                <a:latin typeface="+mn-lt"/>
                <a:ea typeface="+mn-ea"/>
                <a:cs typeface="+mn-cs"/>
              </a:rPr>
              <a:t> </a:t>
            </a:r>
            <a:r>
              <a:rPr lang="en-US" kern="1200">
                <a:solidFill>
                  <a:schemeClr val="bg1"/>
                </a:solidFill>
                <a:latin typeface="+mn-lt"/>
                <a:ea typeface="+mn-ea"/>
                <a:cs typeface="+mn-cs"/>
                <a:hlinkClick r:id="rId8">
                  <a:extLst>
                    <a:ext uri="{A12FA001-AC4F-418D-AE19-62706E023703}">
                      <ahyp:hlinkClr xmlns:ahyp="http://schemas.microsoft.com/office/drawing/2018/hyperlinkcolor" xmlns="" val="tx"/>
                    </a:ext>
                  </a:extLst>
                </a:hlinkClick>
              </a:rPr>
              <a:t>7.</a:t>
            </a:r>
            <a:r>
              <a:rPr lang="en-US" kern="1200">
                <a:solidFill>
                  <a:schemeClr val="bg1"/>
                </a:solidFill>
                <a:latin typeface="+mn-lt"/>
                <a:ea typeface="+mn-ea"/>
                <a:cs typeface="+mn-cs"/>
              </a:rPr>
              <a:t> </a:t>
            </a:r>
            <a:r>
              <a:rPr lang="en-US" kern="1200">
                <a:solidFill>
                  <a:schemeClr val="bg1"/>
                </a:solidFill>
                <a:latin typeface="+mn-lt"/>
                <a:ea typeface="+mn-ea"/>
                <a:cs typeface="+mn-cs"/>
                <a:hlinkClick r:id="rId9">
                  <a:extLst>
                    <a:ext uri="{A12FA001-AC4F-418D-AE19-62706E023703}">
                      <ahyp:hlinkClr xmlns:ahyp="http://schemas.microsoft.com/office/drawing/2018/hyperlinkcolor" xmlns="" val="tx"/>
                    </a:ext>
                  </a:extLst>
                </a:hlinkClick>
              </a:rPr>
              <a:t>8.</a:t>
            </a:r>
            <a:r>
              <a:rPr lang="en-US" kern="1200">
                <a:solidFill>
                  <a:schemeClr val="bg1"/>
                </a:solidFill>
                <a:latin typeface="+mn-lt"/>
                <a:ea typeface="+mn-ea"/>
                <a:cs typeface="+mn-cs"/>
              </a:rPr>
              <a:t> </a:t>
            </a:r>
            <a:r>
              <a:rPr lang="en-US" kern="1200">
                <a:solidFill>
                  <a:schemeClr val="bg1"/>
                </a:solidFill>
                <a:latin typeface="+mn-lt"/>
                <a:ea typeface="+mn-ea"/>
                <a:cs typeface="+mn-cs"/>
                <a:hlinkClick r:id="rId10">
                  <a:extLst>
                    <a:ext uri="{A12FA001-AC4F-418D-AE19-62706E023703}">
                      <ahyp:hlinkClr xmlns:ahyp="http://schemas.microsoft.com/office/drawing/2018/hyperlinkcolor" xmlns="" val="tx"/>
                    </a:ext>
                  </a:extLst>
                </a:hlinkClick>
              </a:rPr>
              <a:t>9.</a:t>
            </a:r>
          </a:p>
          <a:p>
            <a:pPr algn="ctr"/>
            <a:r>
              <a:rPr lang="en-US" kern="1200">
                <a:solidFill>
                  <a:schemeClr val="bg1"/>
                </a:solidFill>
                <a:latin typeface="+mn-lt"/>
                <a:ea typeface="+mn-ea"/>
                <a:cs typeface="+mn-cs"/>
              </a:rPr>
              <a:t>Video: </a:t>
            </a:r>
            <a:r>
              <a:rPr lang="en-US" kern="1200">
                <a:solidFill>
                  <a:schemeClr val="bg1"/>
                </a:solidFill>
                <a:latin typeface="+mn-lt"/>
                <a:ea typeface="+mn-ea"/>
                <a:cs typeface="+mn-cs"/>
                <a:hlinkClick r:id="rId11"/>
              </a:rPr>
              <a:t>ttps://youtu.be/Ige_PtiJuKw</a:t>
            </a:r>
            <a:endParaRPr lang="en-US" kern="1200">
              <a:solidFill>
                <a:schemeClr val="bg1"/>
              </a:solidFill>
              <a:latin typeface="+mn-lt"/>
              <a:ea typeface="+mn-ea"/>
              <a:cs typeface="+mn-cs"/>
            </a:endParaRPr>
          </a:p>
          <a:p>
            <a:pPr algn="ctr"/>
            <a:r>
              <a:rPr lang="en-US" kern="1200">
                <a:solidFill>
                  <a:schemeClr val="bg1"/>
                </a:solidFill>
                <a:latin typeface="+mn-lt"/>
                <a:ea typeface="+mn-ea"/>
                <a:cs typeface="+mn-cs"/>
              </a:rPr>
              <a:t>Izvori: Wikipedia, </a:t>
            </a:r>
          </a:p>
          <a:p>
            <a:pPr algn="ctr"/>
            <a:r>
              <a:rPr lang="en-US" kern="1200">
                <a:solidFill>
                  <a:schemeClr val="bg1"/>
                </a:solidFill>
                <a:latin typeface="+mn-lt"/>
                <a:ea typeface="+mn-ea"/>
                <a:cs typeface="+mn-cs"/>
                <a:hlinkClick r:id="rId12">
                  <a:extLst>
                    <a:ext uri="{A12FA001-AC4F-418D-AE19-62706E023703}">
                      <ahyp:hlinkClr xmlns:ahyp="http://schemas.microsoft.com/office/drawing/2018/hyperlinkcolor" xmlns="" val="tx"/>
                    </a:ext>
                  </a:extLst>
                </a:hlinkClick>
              </a:rPr>
              <a:t>1</a:t>
            </a:r>
            <a:r>
              <a:rPr lang="en-US" kern="1200">
                <a:solidFill>
                  <a:schemeClr val="bg1"/>
                </a:solidFill>
                <a:latin typeface="+mn-lt"/>
                <a:ea typeface="+mn-ea"/>
                <a:cs typeface="+mn-cs"/>
              </a:rPr>
              <a:t>  </a:t>
            </a:r>
            <a:r>
              <a:rPr lang="en-US" kern="1200">
                <a:solidFill>
                  <a:schemeClr val="bg1"/>
                </a:solidFill>
                <a:latin typeface="+mn-lt"/>
                <a:ea typeface="+mn-ea"/>
                <a:cs typeface="+mn-cs"/>
                <a:hlinkClick r:id="rId13">
                  <a:extLst>
                    <a:ext uri="{A12FA001-AC4F-418D-AE19-62706E023703}">
                      <ahyp:hlinkClr xmlns:ahyp="http://schemas.microsoft.com/office/drawing/2018/hyperlinkcolor" xmlns="" val="tx"/>
                    </a:ext>
                  </a:extLst>
                </a:hlinkClick>
              </a:rPr>
              <a:t>2</a:t>
            </a:r>
            <a:r>
              <a:rPr lang="en-US" kern="1200">
                <a:solidFill>
                  <a:schemeClr val="bg1"/>
                </a:solidFill>
                <a:latin typeface="+mn-lt"/>
                <a:ea typeface="+mn-ea"/>
                <a:cs typeface="+mn-cs"/>
              </a:rPr>
              <a:t>  </a:t>
            </a:r>
            <a:r>
              <a:rPr lang="en-US" kern="1200">
                <a:solidFill>
                  <a:schemeClr val="bg1"/>
                </a:solidFill>
                <a:latin typeface="+mn-lt"/>
                <a:ea typeface="+mn-ea"/>
                <a:cs typeface="+mn-cs"/>
                <a:hlinkClick r:id="rId14">
                  <a:extLst>
                    <a:ext uri="{A12FA001-AC4F-418D-AE19-62706E023703}">
                      <ahyp:hlinkClr xmlns:ahyp="http://schemas.microsoft.com/office/drawing/2018/hyperlinkcolor" xmlns="" val="tx"/>
                    </a:ext>
                  </a:extLst>
                </a:hlinkClick>
              </a:rPr>
              <a:t>3</a:t>
            </a:r>
            <a:r>
              <a:rPr lang="en-US" kern="1200">
                <a:solidFill>
                  <a:schemeClr val="bg1"/>
                </a:solidFill>
                <a:latin typeface="+mn-lt"/>
                <a:ea typeface="+mn-ea"/>
                <a:cs typeface="+mn-cs"/>
              </a:rPr>
              <a:t>  </a:t>
            </a:r>
            <a:r>
              <a:rPr lang="en-US" kern="1200">
                <a:solidFill>
                  <a:schemeClr val="bg1"/>
                </a:solidFill>
                <a:latin typeface="+mn-lt"/>
                <a:ea typeface="+mn-ea"/>
                <a:cs typeface="+mn-cs"/>
                <a:hlinkClick r:id="rId15">
                  <a:extLst>
                    <a:ext uri="{A12FA001-AC4F-418D-AE19-62706E023703}">
                      <ahyp:hlinkClr xmlns:ahyp="http://schemas.microsoft.com/office/drawing/2018/hyperlinkcolor" xmlns="" val="tx"/>
                    </a:ext>
                  </a:extLst>
                </a:hlinkClick>
              </a:rPr>
              <a:t>4</a:t>
            </a:r>
            <a:endParaRPr lang="en-US" kern="1200">
              <a:solidFill>
                <a:schemeClr val="bg1"/>
              </a:solidFill>
              <a:latin typeface="+mn-lt"/>
              <a:ea typeface="+mn-ea"/>
              <a:cs typeface="+mn-cs"/>
            </a:endParaRPr>
          </a:p>
        </p:txBody>
      </p:sp>
      <p:sp>
        <p:nvSpPr>
          <p:cNvPr id="29" name="Rectangle 28">
            <a:extLst>
              <a:ext uri="{FF2B5EF4-FFF2-40B4-BE49-F238E27FC236}">
                <a16:creationId xmlns:a16="http://schemas.microsoft.com/office/drawing/2014/main" id="{73162FBC-1EE8-4355-8B2B-CB9A5B4BD5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C2940EF9-7ECF-49BA-8F14-5EBC7ADE07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2" name="Straight Connector 31">
              <a:extLst>
                <a:ext uri="{FF2B5EF4-FFF2-40B4-BE49-F238E27FC236}">
                  <a16:creationId xmlns:a16="http://schemas.microsoft.com/office/drawing/2014/main" id="{DF9A5AE3-5A1E-4528-BDC2-D32A66EFFD6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39C6801-3BB8-4C41-9385-D9CE4F148574}"/>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EA6929-FF51-4E95-8E16-80E9F371AE3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BE91CBD-B19A-4299-90BD-CC3AB6976699}"/>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26CE109B-4241-4CF1-B587-868774BB44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DD107650-C271-404F-98D8-BB8E7E0306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41F01725-EDBB-493E-A610-EF9ACBABB218}"/>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8E2A80-F420-488D-AE39-E20BC61B195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58A20B2-85E4-4C64-A75F-376DA772A43E}"/>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8BDCE8-2392-4F5E-B6B4-AD19C903B902}"/>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0349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F9E488-0718-4E1E-9D12-26779F6062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9BE6F6B-19BD-443C-8FB0-FA45F13F95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92AAE609-C327-4952-BB48-254E9015AD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93178" y="681628"/>
            <a:ext cx="1562267" cy="1172973"/>
            <a:chOff x="7493121" y="1000124"/>
            <a:chExt cx="1562267" cy="1172973"/>
          </a:xfrm>
        </p:grpSpPr>
        <p:sp>
          <p:nvSpPr>
            <p:cNvPr id="13" name="Freeform 5">
              <a:extLst>
                <a:ext uri="{FF2B5EF4-FFF2-40B4-BE49-F238E27FC236}">
                  <a16:creationId xmlns:a16="http://schemas.microsoft.com/office/drawing/2014/main" id="{94F06CAB-1C7B-4E12-B1B8-5F7067FDAD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48448472-893D-4CE9-9024-B0F79813BF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Naslov 1">
            <a:extLst>
              <a:ext uri="{FF2B5EF4-FFF2-40B4-BE49-F238E27FC236}">
                <a16:creationId xmlns:a16="http://schemas.microsoft.com/office/drawing/2014/main" id="{BE6CFCAB-A039-E2DB-7218-E97884468F50}"/>
              </a:ext>
            </a:extLst>
          </p:cNvPr>
          <p:cNvSpPr>
            <a:spLocks noGrp="1"/>
          </p:cNvSpPr>
          <p:nvPr>
            <p:ph type="title"/>
          </p:nvPr>
        </p:nvSpPr>
        <p:spPr>
          <a:xfrm>
            <a:off x="539414" y="1270007"/>
            <a:ext cx="5845097" cy="4317987"/>
          </a:xfrm>
        </p:spPr>
        <p:txBody>
          <a:bodyPr vert="horz" lIns="91440" tIns="45720" rIns="91440" bIns="45720" rtlCol="0" anchor="ctr">
            <a:normAutofit/>
          </a:bodyPr>
          <a:lstStyle/>
          <a:p>
            <a:pPr algn="r"/>
            <a:r>
              <a:rPr lang="en-US" sz="7200" b="1" kern="1200">
                <a:solidFill>
                  <a:schemeClr val="bg1"/>
                </a:solidFill>
                <a:latin typeface="+mj-lt"/>
                <a:ea typeface="+mj-ea"/>
                <a:cs typeface="+mj-cs"/>
              </a:rPr>
              <a:t>The End</a:t>
            </a:r>
          </a:p>
        </p:txBody>
      </p:sp>
      <p:sp>
        <p:nvSpPr>
          <p:cNvPr id="3" name="Rezervirano mjesto sadržaja 2">
            <a:extLst>
              <a:ext uri="{FF2B5EF4-FFF2-40B4-BE49-F238E27FC236}">
                <a16:creationId xmlns:a16="http://schemas.microsoft.com/office/drawing/2014/main" id="{F4F89F94-25FF-4789-990E-CA066E53E74E}"/>
              </a:ext>
            </a:extLst>
          </p:cNvPr>
          <p:cNvSpPr>
            <a:spLocks noGrp="1"/>
          </p:cNvSpPr>
          <p:nvPr>
            <p:ph idx="1"/>
          </p:nvPr>
        </p:nvSpPr>
        <p:spPr>
          <a:xfrm>
            <a:off x="7792278" y="2251873"/>
            <a:ext cx="3681454" cy="2354256"/>
          </a:xfrm>
        </p:spPr>
        <p:txBody>
          <a:bodyPr vert="horz" lIns="91440" tIns="45720" rIns="91440" bIns="45720" rtlCol="0" anchor="ctr">
            <a:normAutofit/>
          </a:bodyPr>
          <a:lstStyle/>
          <a:p>
            <a:pPr marL="0" indent="0">
              <a:buNone/>
            </a:pPr>
            <a:r>
              <a:rPr lang="en-US" sz="2400" b="1" i="1" kern="1200">
                <a:solidFill>
                  <a:schemeClr val="tx1"/>
                </a:solidFill>
                <a:latin typeface="+mn-lt"/>
                <a:ea typeface="+mn-ea"/>
                <a:cs typeface="+mn-cs"/>
              </a:rPr>
              <a:t>Thank you for your attention</a:t>
            </a:r>
          </a:p>
        </p:txBody>
      </p:sp>
    </p:spTree>
    <p:extLst>
      <p:ext uri="{BB962C8B-B14F-4D97-AF65-F5344CB8AC3E}">
        <p14:creationId xmlns:p14="http://schemas.microsoft.com/office/powerpoint/2010/main" val="179365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5" descr="Slika na kojoj se prikazuje tekst, na otvorenom, osoba, tlo&#10;&#10;Opis je automatski generiran">
            <a:extLst>
              <a:ext uri="{FF2B5EF4-FFF2-40B4-BE49-F238E27FC236}">
                <a16:creationId xmlns:a16="http://schemas.microsoft.com/office/drawing/2014/main" id="{7B92A0F9-4D55-528B-14B3-0655DDE462B4}"/>
              </a:ext>
            </a:extLst>
          </p:cNvPr>
          <p:cNvPicPr>
            <a:picLocks noGrp="1" noChangeAspect="1"/>
          </p:cNvPicPr>
          <p:nvPr>
            <p:ph idx="1"/>
          </p:nvPr>
        </p:nvPicPr>
        <p:blipFill rotWithShape="1">
          <a:blip r:embed="rId2">
            <a:alphaModFix amt="35000"/>
          </a:blip>
          <a:srcRect t="14049" b="4723"/>
          <a:stretch/>
        </p:blipFill>
        <p:spPr>
          <a:xfrm>
            <a:off x="20" y="1"/>
            <a:ext cx="12191980" cy="6857999"/>
          </a:xfrm>
          <a:prstGeom prst="rect">
            <a:avLst/>
          </a:prstGeom>
        </p:spPr>
      </p:pic>
      <p:sp>
        <p:nvSpPr>
          <p:cNvPr id="2" name="Naslov 1">
            <a:extLst>
              <a:ext uri="{FF2B5EF4-FFF2-40B4-BE49-F238E27FC236}">
                <a16:creationId xmlns:a16="http://schemas.microsoft.com/office/drawing/2014/main" id="{DE5E8736-95F5-78BB-D5E0-414F2DD89F8F}"/>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a:solidFill>
                  <a:srgbClr val="FFFFFF"/>
                </a:solidFill>
              </a:rPr>
              <a:t>World War II.</a:t>
            </a:r>
          </a:p>
        </p:txBody>
      </p:sp>
      <p:cxnSp>
        <p:nvCxnSpPr>
          <p:cNvPr id="8"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zervirano mjesto teksta 3">
            <a:extLst>
              <a:ext uri="{FF2B5EF4-FFF2-40B4-BE49-F238E27FC236}">
                <a16:creationId xmlns:a16="http://schemas.microsoft.com/office/drawing/2014/main" id="{2EDDAB42-585F-5EA9-F450-F043CD4B815E}"/>
              </a:ext>
            </a:extLst>
          </p:cNvPr>
          <p:cNvSpPr>
            <a:spLocks noGrp="1"/>
          </p:cNvSpPr>
          <p:nvPr>
            <p:ph type="body" sz="half" idx="2"/>
          </p:nvPr>
        </p:nvSpPr>
        <p:spPr>
          <a:xfrm>
            <a:off x="5155379" y="1065862"/>
            <a:ext cx="5744685" cy="4726276"/>
          </a:xfrm>
        </p:spPr>
        <p:txBody>
          <a:bodyPr vert="horz" lIns="91440" tIns="45720" rIns="91440" bIns="45720" rtlCol="0" anchor="ctr">
            <a:normAutofit/>
          </a:bodyPr>
          <a:lstStyle/>
          <a:p>
            <a:pPr marL="114300" indent="-228600">
              <a:buFont typeface="Arial" panose="020B0604020202020204" pitchFamily="34" charset="0"/>
              <a:buChar char="•"/>
            </a:pPr>
            <a:r>
              <a:rPr lang="en-US" sz="2000">
                <a:solidFill>
                  <a:srgbClr val="FFFFFF"/>
                </a:solidFill>
              </a:rPr>
              <a:t>Lasted from 1939. to 1945.</a:t>
            </a:r>
          </a:p>
          <a:p>
            <a:pPr marL="114300" indent="-228600">
              <a:buFont typeface="Arial" panose="020B0604020202020204" pitchFamily="34" charset="0"/>
              <a:buChar char="•"/>
            </a:pPr>
            <a:r>
              <a:rPr lang="en-US" sz="2000">
                <a:solidFill>
                  <a:srgbClr val="FFFFFF"/>
                </a:solidFill>
              </a:rPr>
              <a:t>Combatants: Allies; France, Great Britain, USA and Soviet Union</a:t>
            </a:r>
          </a:p>
          <a:p>
            <a:pPr marL="114300" indent="-228600">
              <a:buFont typeface="Arial" panose="020B0604020202020204" pitchFamily="34" charset="0"/>
              <a:buChar char="•"/>
            </a:pPr>
            <a:r>
              <a:rPr lang="en-US" sz="2000">
                <a:solidFill>
                  <a:srgbClr val="FFFFFF"/>
                </a:solidFill>
              </a:rPr>
              <a:t>                         Axis Forces; Germany, Italy and Japan</a:t>
            </a:r>
          </a:p>
          <a:p>
            <a:pPr marL="114300" indent="-228600">
              <a:buFont typeface="Arial" panose="020B0604020202020204" pitchFamily="34" charset="0"/>
              <a:buChar char="•"/>
            </a:pPr>
            <a:r>
              <a:rPr lang="en-US" sz="2000">
                <a:solidFill>
                  <a:srgbClr val="FFFFFF"/>
                </a:solidFill>
              </a:rPr>
              <a:t>At least 40 million people died</a:t>
            </a:r>
          </a:p>
          <a:p>
            <a:pPr marL="114300" indent="-228600">
              <a:buFont typeface="Arial" panose="020B0604020202020204" pitchFamily="34" charset="0"/>
              <a:buChar char="•"/>
            </a:pPr>
            <a:r>
              <a:rPr lang="en-US" sz="2000">
                <a:solidFill>
                  <a:srgbClr val="FFFFFF"/>
                </a:solidFill>
              </a:rPr>
              <a:t>Adolf Hitler</a:t>
            </a:r>
          </a:p>
          <a:p>
            <a:pPr indent="-228600">
              <a:buFont typeface="Arial" panose="020B0604020202020204" pitchFamily="34" charset="0"/>
              <a:buChar char="•"/>
            </a:pPr>
            <a:r>
              <a:rPr lang="en-US" sz="2000" b="1">
                <a:solidFill>
                  <a:srgbClr val="FFFFFF"/>
                </a:solidFill>
              </a:rPr>
              <a:t>World War II.</a:t>
            </a:r>
          </a:p>
        </p:txBody>
      </p:sp>
    </p:spTree>
    <p:extLst>
      <p:ext uri="{BB962C8B-B14F-4D97-AF65-F5344CB8AC3E}">
        <p14:creationId xmlns:p14="http://schemas.microsoft.com/office/powerpoint/2010/main" val="42060120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21A75659-5A6F-4F77-9679-678A00B9D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Slika 11" descr="Slika na kojoj se prikazuje osoba, odjeća, muškarac, vojna uniforma&#10;&#10;Opis je automatski generiran">
            <a:extLst>
              <a:ext uri="{FF2B5EF4-FFF2-40B4-BE49-F238E27FC236}">
                <a16:creationId xmlns:a16="http://schemas.microsoft.com/office/drawing/2014/main" id="{0D0AD716-D25F-00E1-F57E-CC90540A2E78}"/>
              </a:ext>
            </a:extLst>
          </p:cNvPr>
          <p:cNvPicPr>
            <a:picLocks noGrp="1" noChangeAspect="1"/>
          </p:cNvPicPr>
          <p:nvPr>
            <p:ph idx="1"/>
          </p:nvPr>
        </p:nvPicPr>
        <p:blipFill rotWithShape="1">
          <a:blip r:embed="rId2"/>
          <a:srcRect t="10826" b="29838"/>
          <a:stretch/>
        </p:blipFill>
        <p:spPr>
          <a:xfrm>
            <a:off x="20" y="10"/>
            <a:ext cx="8668492" cy="6857990"/>
          </a:xfrm>
          <a:prstGeom prst="rect">
            <a:avLst/>
          </a:prstGeom>
        </p:spPr>
      </p:pic>
      <p:sp>
        <p:nvSpPr>
          <p:cNvPr id="14" name="Rectangle 17">
            <a:extLst>
              <a:ext uri="{FF2B5EF4-FFF2-40B4-BE49-F238E27FC236}">
                <a16:creationId xmlns:a16="http://schemas.microsoft.com/office/drawing/2014/main" id="{E30A3A45-140E-431E-AED0-07EF836310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FE171691-090A-CF81-071A-7F079F46A0F2}"/>
              </a:ext>
            </a:extLst>
          </p:cNvPr>
          <p:cNvSpPr>
            <a:spLocks noGrp="1"/>
          </p:cNvSpPr>
          <p:nvPr>
            <p:ph type="title"/>
          </p:nvPr>
        </p:nvSpPr>
        <p:spPr>
          <a:xfrm>
            <a:off x="8395868" y="1161288"/>
            <a:ext cx="3438144" cy="1124712"/>
          </a:xfrm>
        </p:spPr>
        <p:txBody>
          <a:bodyPr vert="horz" lIns="91440" tIns="45720" rIns="91440" bIns="45720" rtlCol="0" anchor="b">
            <a:normAutofit/>
          </a:bodyPr>
          <a:lstStyle/>
          <a:p>
            <a:r>
              <a:rPr lang="en-US" sz="2800"/>
              <a:t>Who was Adolf Hitler?</a:t>
            </a:r>
          </a:p>
        </p:txBody>
      </p:sp>
      <p:sp>
        <p:nvSpPr>
          <p:cNvPr id="15"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zervirano mjesto teksta 3">
            <a:extLst>
              <a:ext uri="{FF2B5EF4-FFF2-40B4-BE49-F238E27FC236}">
                <a16:creationId xmlns:a16="http://schemas.microsoft.com/office/drawing/2014/main" id="{DD15242D-2B3E-4754-2E46-2CFF4D321734}"/>
              </a:ext>
            </a:extLst>
          </p:cNvPr>
          <p:cNvSpPr>
            <a:spLocks noGrp="1"/>
          </p:cNvSpPr>
          <p:nvPr>
            <p:ph type="body" sz="half" idx="2"/>
          </p:nvPr>
        </p:nvSpPr>
        <p:spPr>
          <a:xfrm>
            <a:off x="8395868" y="2718054"/>
            <a:ext cx="3438906" cy="3207258"/>
          </a:xfrm>
        </p:spPr>
        <p:txBody>
          <a:bodyPr vert="horz" lIns="91440" tIns="45720" rIns="91440" bIns="45720" rtlCol="0" anchor="t">
            <a:normAutofit/>
          </a:bodyPr>
          <a:lstStyle/>
          <a:p>
            <a:pPr indent="-228600">
              <a:buFont typeface="Arial" panose="020B0604020202020204" pitchFamily="34" charset="0"/>
              <a:buChar char="•"/>
            </a:pPr>
            <a:r>
              <a:rPr lang="en-US" sz="1700" dirty="0"/>
              <a:t>He was born in Austria in 1889.</a:t>
            </a:r>
            <a:endParaRPr lang="en-US" sz="1700" dirty="0">
              <a:cs typeface="Calibri"/>
            </a:endParaRPr>
          </a:p>
          <a:p>
            <a:pPr indent="-228600">
              <a:buFont typeface="Arial" panose="020B0604020202020204" pitchFamily="34" charset="0"/>
              <a:buChar char="•"/>
            </a:pPr>
            <a:r>
              <a:rPr lang="en-US" sz="1700" dirty="0"/>
              <a:t>He was a dictator of Nazi-Germany and he initiated WW.II.</a:t>
            </a:r>
            <a:endParaRPr lang="en-US" sz="1700" dirty="0">
              <a:cs typeface="Calibri"/>
            </a:endParaRPr>
          </a:p>
          <a:p>
            <a:pPr indent="-228600">
              <a:buFont typeface="Arial" panose="020B0604020202020204" pitchFamily="34" charset="0"/>
              <a:buChar char="•"/>
            </a:pPr>
            <a:r>
              <a:rPr lang="en-US" sz="1700" dirty="0"/>
              <a:t>He was spreading antisemitism</a:t>
            </a:r>
            <a:endParaRPr lang="en-US" sz="1700" dirty="0">
              <a:cs typeface="Calibri"/>
            </a:endParaRPr>
          </a:p>
          <a:p>
            <a:pPr indent="-228600">
              <a:buFont typeface="Arial" panose="020B0604020202020204" pitchFamily="34" charset="0"/>
              <a:buChar char="•"/>
            </a:pPr>
            <a:r>
              <a:rPr lang="en-US" sz="1700" dirty="0"/>
              <a:t>He killed himself in 1945.</a:t>
            </a:r>
          </a:p>
          <a:p>
            <a:pPr indent="-228600">
              <a:buFont typeface="Arial" panose="020B0604020202020204" pitchFamily="34" charset="0"/>
              <a:buChar char="•"/>
            </a:pPr>
            <a:endParaRPr lang="en-US" sz="1700"/>
          </a:p>
        </p:txBody>
      </p:sp>
    </p:spTree>
    <p:extLst>
      <p:ext uri="{BB962C8B-B14F-4D97-AF65-F5344CB8AC3E}">
        <p14:creationId xmlns:p14="http://schemas.microsoft.com/office/powerpoint/2010/main" val="6350599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Naslov 1">
            <a:extLst>
              <a:ext uri="{FF2B5EF4-FFF2-40B4-BE49-F238E27FC236}">
                <a16:creationId xmlns:a16="http://schemas.microsoft.com/office/drawing/2014/main" id="{CC887612-A401-CA35-C8F5-7006C617AE5E}"/>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a:solidFill>
                  <a:schemeClr val="bg1"/>
                </a:solidFill>
                <a:latin typeface="+mj-lt"/>
                <a:ea typeface="+mj-ea"/>
                <a:cs typeface="+mj-cs"/>
              </a:rPr>
              <a:t>What is Holocaust?</a:t>
            </a:r>
          </a:p>
        </p:txBody>
      </p:sp>
      <p:cxnSp>
        <p:nvCxnSpPr>
          <p:cNvPr id="8"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zervirano mjesto teksta 3">
            <a:extLst>
              <a:ext uri="{FF2B5EF4-FFF2-40B4-BE49-F238E27FC236}">
                <a16:creationId xmlns:a16="http://schemas.microsoft.com/office/drawing/2014/main" id="{2A7D1897-60CE-7766-F251-21AFD8A978D3}"/>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000">
                <a:solidFill>
                  <a:schemeClr val="bg1"/>
                </a:solidFill>
              </a:rPr>
              <a:t>The Holocaust, also known as the Shoah, was the genocide of European Jews during World War II. Between 1941 and 1945, Nazi Germany and its collaborators systematically murdered some six million Jews across German-occupied Europe around two-thirds of Europe's Jewish population.</a:t>
            </a:r>
          </a:p>
        </p:txBody>
      </p:sp>
      <p:cxnSp>
        <p:nvCxnSpPr>
          <p:cNvPr id="9"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Slika 5" descr="Slika na kojoj se prikazuje tekst, staro, osoba, na otvorenom&#10;&#10;Opis je automatski generiran">
            <a:extLst>
              <a:ext uri="{FF2B5EF4-FFF2-40B4-BE49-F238E27FC236}">
                <a16:creationId xmlns:a16="http://schemas.microsoft.com/office/drawing/2014/main" id="{2A719E96-6B83-3A50-94C1-347C18B396E4}"/>
              </a:ext>
            </a:extLst>
          </p:cNvPr>
          <p:cNvPicPr>
            <a:picLocks noGrp="1" noChangeAspect="1"/>
          </p:cNvPicPr>
          <p:nvPr>
            <p:ph idx="1"/>
          </p:nvPr>
        </p:nvPicPr>
        <p:blipFill rotWithShape="1">
          <a:blip r:embed="rId2"/>
          <a:srcRect l="9297" r="-2" b="-2"/>
          <a:stretch/>
        </p:blipFill>
        <p:spPr>
          <a:xfrm>
            <a:off x="6525453" y="1187763"/>
            <a:ext cx="5666547" cy="4482473"/>
          </a:xfrm>
          <a:prstGeom prst="rect">
            <a:avLst/>
          </a:prstGeom>
        </p:spPr>
      </p:pic>
    </p:spTree>
    <p:extLst>
      <p:ext uri="{BB962C8B-B14F-4D97-AF65-F5344CB8AC3E}">
        <p14:creationId xmlns:p14="http://schemas.microsoft.com/office/powerpoint/2010/main" val="16010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5" descr="Slika na kojoj se prikazuje na otvorenom, tlo&#10;&#10;Opis je automatski generiran">
            <a:extLst>
              <a:ext uri="{FF2B5EF4-FFF2-40B4-BE49-F238E27FC236}">
                <a16:creationId xmlns:a16="http://schemas.microsoft.com/office/drawing/2014/main" id="{EC54FE2B-622D-DD94-32D8-B9360B68897A}"/>
              </a:ext>
            </a:extLst>
          </p:cNvPr>
          <p:cNvPicPr>
            <a:picLocks noGrp="1" noChangeAspect="1"/>
          </p:cNvPicPr>
          <p:nvPr>
            <p:ph idx="1"/>
          </p:nvPr>
        </p:nvPicPr>
        <p:blipFill rotWithShape="1">
          <a:blip r:embed="rId2"/>
          <a:srcRect r="20064" b="1"/>
          <a:stretch/>
        </p:blipFill>
        <p:spPr>
          <a:xfrm>
            <a:off x="4808765" y="10"/>
            <a:ext cx="7383236" cy="6857990"/>
          </a:xfrm>
          <a:prstGeom prst="rect">
            <a:avLst/>
          </a:prstGeom>
        </p:spPr>
      </p:pic>
      <p:sp>
        <p:nvSpPr>
          <p:cNvPr id="7" name="Freeform: Shape 9">
            <a:extLst>
              <a:ext uri="{FF2B5EF4-FFF2-40B4-BE49-F238E27FC236}">
                <a16:creationId xmlns:a16="http://schemas.microsoft.com/office/drawing/2014/main" id="{16EA23B6-4B44-4D76-87BA-D81CE35EDB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11">
            <a:extLst>
              <a:ext uri="{FF2B5EF4-FFF2-40B4-BE49-F238E27FC236}">
                <a16:creationId xmlns:a16="http://schemas.microsoft.com/office/drawing/2014/main" id="{2EEEAE0B-25B7-437B-B834-B70A93541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FBE3084C-0BA1-953A-D0B9-2374D0AFAE7F}"/>
              </a:ext>
            </a:extLst>
          </p:cNvPr>
          <p:cNvSpPr>
            <a:spLocks noGrp="1"/>
          </p:cNvSpPr>
          <p:nvPr>
            <p:ph type="title"/>
          </p:nvPr>
        </p:nvSpPr>
        <p:spPr>
          <a:xfrm>
            <a:off x="804673" y="365125"/>
            <a:ext cx="6179700" cy="1325563"/>
          </a:xfrm>
        </p:spPr>
        <p:txBody>
          <a:bodyPr vert="horz" lIns="91440" tIns="45720" rIns="91440" bIns="45720" rtlCol="0" anchor="ctr">
            <a:normAutofit/>
          </a:bodyPr>
          <a:lstStyle/>
          <a:p>
            <a:r>
              <a:rPr lang="en-US" sz="4400"/>
              <a:t>Concentration camps</a:t>
            </a:r>
          </a:p>
        </p:txBody>
      </p:sp>
      <p:sp>
        <p:nvSpPr>
          <p:cNvPr id="4" name="Rezervirano mjesto teksta 3">
            <a:extLst>
              <a:ext uri="{FF2B5EF4-FFF2-40B4-BE49-F238E27FC236}">
                <a16:creationId xmlns:a16="http://schemas.microsoft.com/office/drawing/2014/main" id="{2E9AC766-5F6F-6E85-54AC-29CCEF137561}"/>
              </a:ext>
            </a:extLst>
          </p:cNvPr>
          <p:cNvSpPr>
            <a:spLocks noGrp="1"/>
          </p:cNvSpPr>
          <p:nvPr>
            <p:ph type="body" sz="half" idx="2"/>
          </p:nvPr>
        </p:nvSpPr>
        <p:spPr>
          <a:xfrm>
            <a:off x="804673" y="2022601"/>
            <a:ext cx="4655602" cy="4154361"/>
          </a:xfrm>
        </p:spPr>
        <p:txBody>
          <a:bodyPr vert="horz" lIns="91440" tIns="45720" rIns="91440" bIns="45720" rtlCol="0">
            <a:normAutofit/>
          </a:bodyPr>
          <a:lstStyle/>
          <a:p>
            <a:pPr indent="-228600">
              <a:buFont typeface="Arial" panose="020B0604020202020204" pitchFamily="34" charset="0"/>
              <a:buChar char="•"/>
            </a:pPr>
            <a:r>
              <a:rPr lang="en-US" sz="2000"/>
              <a:t>Nazi Germany ran more than a thousand concentration camps between the years of 1933 and 1945, both on its own soil and in areas of German-occupied Europe.</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7453450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lika 5" descr="Slika na kojoj se prikazuje nebo, trava, na otvorenom, željeznička pruga&#10;&#10;Opis je automatski generiran">
            <a:extLst>
              <a:ext uri="{FF2B5EF4-FFF2-40B4-BE49-F238E27FC236}">
                <a16:creationId xmlns:a16="http://schemas.microsoft.com/office/drawing/2014/main" id="{2464E665-C799-136C-3472-E3A5389C64C0}"/>
              </a:ext>
            </a:extLst>
          </p:cNvPr>
          <p:cNvPicPr>
            <a:picLocks noGrp="1" noChangeAspect="1"/>
          </p:cNvPicPr>
          <p:nvPr>
            <p:ph idx="1"/>
          </p:nvPr>
        </p:nvPicPr>
        <p:blipFill rotWithShape="1">
          <a:blip r:embed="rId2"/>
          <a:srcRect l="12038" r="7218"/>
          <a:stretch/>
        </p:blipFill>
        <p:spPr>
          <a:xfrm>
            <a:off x="4808765" y="10"/>
            <a:ext cx="7383236" cy="6857990"/>
          </a:xfrm>
          <a:prstGeom prst="rect">
            <a:avLst/>
          </a:prstGeom>
        </p:spPr>
      </p:pic>
      <p:sp>
        <p:nvSpPr>
          <p:cNvPr id="7" name="Freeform: Shape 9">
            <a:extLst>
              <a:ext uri="{FF2B5EF4-FFF2-40B4-BE49-F238E27FC236}">
                <a16:creationId xmlns:a16="http://schemas.microsoft.com/office/drawing/2014/main" id="{16EA23B6-4B44-4D76-87BA-D81CE35EDB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11">
            <a:extLst>
              <a:ext uri="{FF2B5EF4-FFF2-40B4-BE49-F238E27FC236}">
                <a16:creationId xmlns:a16="http://schemas.microsoft.com/office/drawing/2014/main" id="{2EEEAE0B-25B7-437B-B834-B70A93541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CEC7C45C-BDD7-1CD4-6F08-7204506FDA90}"/>
              </a:ext>
            </a:extLst>
          </p:cNvPr>
          <p:cNvSpPr>
            <a:spLocks noGrp="1"/>
          </p:cNvSpPr>
          <p:nvPr>
            <p:ph type="title"/>
          </p:nvPr>
        </p:nvSpPr>
        <p:spPr>
          <a:xfrm>
            <a:off x="804673" y="365125"/>
            <a:ext cx="6179700" cy="1325563"/>
          </a:xfrm>
        </p:spPr>
        <p:txBody>
          <a:bodyPr vert="horz" lIns="91440" tIns="45720" rIns="91440" bIns="45720" rtlCol="0" anchor="ctr">
            <a:normAutofit/>
          </a:bodyPr>
          <a:lstStyle/>
          <a:p>
            <a:r>
              <a:rPr lang="en-US" sz="4400" dirty="0"/>
              <a:t>Auschwitz</a:t>
            </a:r>
            <a:endParaRPr lang="en-US" sz="4400" dirty="0">
              <a:cs typeface="Calibri Light"/>
            </a:endParaRPr>
          </a:p>
        </p:txBody>
      </p:sp>
      <p:sp>
        <p:nvSpPr>
          <p:cNvPr id="4" name="Rezervirano mjesto teksta 3">
            <a:extLst>
              <a:ext uri="{FF2B5EF4-FFF2-40B4-BE49-F238E27FC236}">
                <a16:creationId xmlns:a16="http://schemas.microsoft.com/office/drawing/2014/main" id="{934AABCE-8C4C-07B8-6AE7-3BA781C0D893}"/>
              </a:ext>
            </a:extLst>
          </p:cNvPr>
          <p:cNvSpPr>
            <a:spLocks noGrp="1"/>
          </p:cNvSpPr>
          <p:nvPr>
            <p:ph type="body" sz="half" idx="2"/>
          </p:nvPr>
        </p:nvSpPr>
        <p:spPr>
          <a:xfrm>
            <a:off x="804673" y="2022601"/>
            <a:ext cx="4655602" cy="4154361"/>
          </a:xfrm>
        </p:spPr>
        <p:txBody>
          <a:bodyPr vert="horz" lIns="91440" tIns="45720" rIns="91440" bIns="45720" rtlCol="0">
            <a:normAutofit/>
          </a:bodyPr>
          <a:lstStyle/>
          <a:p>
            <a:pPr indent="-228600">
              <a:buFont typeface="Arial" panose="020B0604020202020204" pitchFamily="34" charset="0"/>
              <a:buChar char="•"/>
            </a:pPr>
            <a:r>
              <a:rPr lang="en-US" sz="2000"/>
              <a:t>The biggest Nazi concentration and extermination camp, Auschwitz, also known as Auschwitz-Birkenau, opened its doors in 1940. Auschwitz, which lies in southern Poland, started out as a facility for holding political prisoners. But it eventually turned into a network of concentration camps where Jews and other people who were seen as Nazi adversaries were murdered, frequently in gas chambers, or forced to work as slaves.</a:t>
            </a:r>
          </a:p>
        </p:txBody>
      </p:sp>
    </p:spTree>
    <p:extLst>
      <p:ext uri="{BB962C8B-B14F-4D97-AF65-F5344CB8AC3E}">
        <p14:creationId xmlns:p14="http://schemas.microsoft.com/office/powerpoint/2010/main" val="37845606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ACBB959C-92E4-4F4C-AF10-80DA35589681}"/>
              </a:ext>
            </a:extLst>
          </p:cNvPr>
          <p:cNvSpPr>
            <a:spLocks noGrp="1"/>
          </p:cNvSpPr>
          <p:nvPr>
            <p:ph type="title"/>
          </p:nvPr>
        </p:nvSpPr>
        <p:spPr>
          <a:xfrm>
            <a:off x="833002" y="365125"/>
            <a:ext cx="10520702" cy="1325563"/>
          </a:xfrm>
        </p:spPr>
        <p:txBody>
          <a:bodyPr>
            <a:normAutofit/>
          </a:bodyPr>
          <a:lstStyle/>
          <a:p>
            <a:endParaRPr lang="hr-HR">
              <a:solidFill>
                <a:srgbClr val="FFFFFF"/>
              </a:solidFill>
            </a:endParaRPr>
          </a:p>
        </p:txBody>
      </p:sp>
      <p:sp>
        <p:nvSpPr>
          <p:cNvPr id="3" name="Rezervirano mjesto sadržaja 2">
            <a:extLst>
              <a:ext uri="{FF2B5EF4-FFF2-40B4-BE49-F238E27FC236}">
                <a16:creationId xmlns:a16="http://schemas.microsoft.com/office/drawing/2014/main" id="{BC451BA3-72B1-A070-8AD2-C55829ED64C5}"/>
              </a:ext>
            </a:extLst>
          </p:cNvPr>
          <p:cNvSpPr>
            <a:spLocks noGrp="1"/>
          </p:cNvSpPr>
          <p:nvPr>
            <p:ph idx="1"/>
          </p:nvPr>
        </p:nvSpPr>
        <p:spPr>
          <a:xfrm>
            <a:off x="838201" y="2022601"/>
            <a:ext cx="10515598" cy="4154361"/>
          </a:xfrm>
        </p:spPr>
        <p:txBody>
          <a:bodyPr vert="horz" lIns="91440" tIns="45720" rIns="91440" bIns="45720" rtlCol="0">
            <a:normAutofit/>
          </a:bodyPr>
          <a:lstStyle/>
          <a:p>
            <a:r>
              <a:rPr lang="hr-HR" sz="2000">
                <a:solidFill>
                  <a:srgbClr val="FFFFFF"/>
                </a:solidFill>
                <a:ea typeface="+mn-lt"/>
                <a:cs typeface="+mn-lt"/>
              </a:rPr>
              <a:t>Additionally, some captives were the targets of horrific medical experiments carried out by Josef Mengele (1911-79). According to some estimates, Auschwitz saw the deaths of over 1 million individuals between 1939 and 1945, during World War II. Nazi leaders ordered the camp to be abandoned in January 1945 as the Soviet army drew near, and they forced an estimated 60,000 captives to march to new places. Numerous thousands of malnourished prisoners and mountains of bodies were left behind when the Soviets entered Auschwitz.</a:t>
            </a:r>
            <a:endParaRPr lang="hr-HR" sz="2000">
              <a:solidFill>
                <a:srgbClr val="FFFFFF"/>
              </a:solidFill>
            </a:endParaRPr>
          </a:p>
        </p:txBody>
      </p:sp>
    </p:spTree>
    <p:extLst>
      <p:ext uri="{BB962C8B-B14F-4D97-AF65-F5344CB8AC3E}">
        <p14:creationId xmlns:p14="http://schemas.microsoft.com/office/powerpoint/2010/main" val="15083396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F0CC20-F085-C252-4056-82D56299094D}"/>
              </a:ext>
            </a:extLst>
          </p:cNvPr>
          <p:cNvSpPr>
            <a:spLocks noGrp="1"/>
          </p:cNvSpPr>
          <p:nvPr>
            <p:ph type="title"/>
          </p:nvPr>
        </p:nvSpPr>
        <p:spPr>
          <a:xfrm>
            <a:off x="640080" y="5576887"/>
            <a:ext cx="10911840" cy="640081"/>
          </a:xfrm>
        </p:spPr>
        <p:txBody>
          <a:bodyPr>
            <a:normAutofit/>
          </a:bodyPr>
          <a:lstStyle/>
          <a:p>
            <a:pPr algn="ctr"/>
            <a:endParaRPr lang="hr-HR" sz="3200"/>
          </a:p>
        </p:txBody>
      </p:sp>
      <p:pic>
        <p:nvPicPr>
          <p:cNvPr id="3" name="Slika 3" descr="Slika na kojoj se prikazuje na otvorenom, nebo, cigla, staro&#10;&#10;Opis je automatski generiran">
            <a:extLst>
              <a:ext uri="{FF2B5EF4-FFF2-40B4-BE49-F238E27FC236}">
                <a16:creationId xmlns:a16="http://schemas.microsoft.com/office/drawing/2014/main" id="{C04881CD-E042-D31D-69E6-A9F9A968AFCD}"/>
              </a:ext>
            </a:extLst>
          </p:cNvPr>
          <p:cNvPicPr>
            <a:picLocks noChangeAspect="1"/>
          </p:cNvPicPr>
          <p:nvPr/>
        </p:nvPicPr>
        <p:blipFill rotWithShape="1">
          <a:blip r:embed="rId2"/>
          <a:srcRect l="7504" r="1" b="1"/>
          <a:stretch/>
        </p:blipFill>
        <p:spPr>
          <a:xfrm>
            <a:off x="574228" y="1148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32067157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8142184-428D-FED7-F61F-505B242894D0}"/>
              </a:ext>
            </a:extLst>
          </p:cNvPr>
          <p:cNvSpPr>
            <a:spLocks noGrp="1"/>
          </p:cNvSpPr>
          <p:nvPr>
            <p:ph type="title"/>
          </p:nvPr>
        </p:nvSpPr>
        <p:spPr>
          <a:xfrm>
            <a:off x="6289158" y="803325"/>
            <a:ext cx="5259707" cy="1325563"/>
          </a:xfrm>
        </p:spPr>
        <p:txBody>
          <a:bodyPr vert="horz" lIns="91440" tIns="45720" rIns="91440" bIns="45720" rtlCol="0" anchor="ctr">
            <a:normAutofit/>
          </a:bodyPr>
          <a:lstStyle/>
          <a:p>
            <a:r>
              <a:rPr lang="en-US" sz="4400"/>
              <a:t>Anne Frank</a:t>
            </a:r>
          </a:p>
        </p:txBody>
      </p:sp>
      <p:sp>
        <p:nvSpPr>
          <p:cNvPr id="10" name="Freeform: Shape 9">
            <a:extLst>
              <a:ext uri="{FF2B5EF4-FFF2-40B4-BE49-F238E27FC236}">
                <a16:creationId xmlns:a16="http://schemas.microsoft.com/office/drawing/2014/main" id="{357DD0D3-F869-46D0-944C-6EC60E19E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Slika 5" descr="Slika na kojoj se prikazuje osoba, zid, žena, na zatvorenom&#10;&#10;Opis je automatski generiran">
            <a:extLst>
              <a:ext uri="{FF2B5EF4-FFF2-40B4-BE49-F238E27FC236}">
                <a16:creationId xmlns:a16="http://schemas.microsoft.com/office/drawing/2014/main" id="{92488F81-E7F3-BEC0-51F1-66B0221C6829}"/>
              </a:ext>
            </a:extLst>
          </p:cNvPr>
          <p:cNvPicPr>
            <a:picLocks noGrp="1" noChangeAspect="1"/>
          </p:cNvPicPr>
          <p:nvPr>
            <p:ph idx="1"/>
          </p:nvPr>
        </p:nvPicPr>
        <p:blipFill rotWithShape="1">
          <a:blip r:embed="rId2"/>
          <a:srcRect l="7389" r="4387"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Rezervirano mjesto teksta 3">
            <a:extLst>
              <a:ext uri="{FF2B5EF4-FFF2-40B4-BE49-F238E27FC236}">
                <a16:creationId xmlns:a16="http://schemas.microsoft.com/office/drawing/2014/main" id="{42D2E7AF-B0B3-9A8C-AA38-4C93F858B354}"/>
              </a:ext>
            </a:extLst>
          </p:cNvPr>
          <p:cNvSpPr>
            <a:spLocks noGrp="1"/>
          </p:cNvSpPr>
          <p:nvPr>
            <p:ph type="body" sz="half" idx="2"/>
          </p:nvPr>
        </p:nvSpPr>
        <p:spPr>
          <a:xfrm>
            <a:off x="6289158" y="2279018"/>
            <a:ext cx="5259714" cy="3375920"/>
          </a:xfrm>
        </p:spPr>
        <p:txBody>
          <a:bodyPr vert="horz" lIns="91440" tIns="45720" rIns="91440" bIns="45720" rtlCol="0" anchor="t">
            <a:normAutofit/>
          </a:bodyPr>
          <a:lstStyle/>
          <a:p>
            <a:pPr indent="-228600">
              <a:buFont typeface="Arial" panose="020B0604020202020204" pitchFamily="34" charset="0"/>
              <a:buChar char="•"/>
            </a:pPr>
            <a:r>
              <a:rPr lang="en-US" sz="1800" dirty="0"/>
              <a:t>Jewish In 1942, when the Nazis were occupying the Netherlands, Anne Frank hid from them. She was found two years later. In the Bergen-Belsen detention camp, she passed away in 1945.</a:t>
            </a:r>
            <a:endParaRPr lang="en-US" sz="1800" dirty="0">
              <a:cs typeface="Calibri"/>
            </a:endParaRPr>
          </a:p>
          <a:p>
            <a:pPr indent="-228600">
              <a:buFont typeface="Arial" panose="020B0604020202020204" pitchFamily="34" charset="0"/>
              <a:buChar char="•"/>
            </a:pPr>
            <a:r>
              <a:rPr lang="en-US" sz="1800" dirty="0"/>
              <a:t>In her diary she was writing about </a:t>
            </a:r>
            <a:endParaRPr lang="en-US" sz="1800" dirty="0">
              <a:cs typeface="Calibri"/>
            </a:endParaRPr>
          </a:p>
          <a:p>
            <a:r>
              <a:rPr lang="hr-HR" dirty="0" err="1">
                <a:cs typeface="Calibri"/>
              </a:rPr>
              <a:t>the</a:t>
            </a:r>
            <a:r>
              <a:rPr lang="hr-HR" dirty="0">
                <a:cs typeface="Calibri"/>
              </a:rPr>
              <a:t> </a:t>
            </a:r>
            <a:r>
              <a:rPr lang="hr-HR" dirty="0" err="1">
                <a:cs typeface="Calibri"/>
              </a:rPr>
              <a:t>war</a:t>
            </a:r>
            <a:r>
              <a:rPr lang="hr-HR" dirty="0">
                <a:cs typeface="Calibri"/>
              </a:rPr>
              <a:t> </a:t>
            </a:r>
            <a:r>
              <a:rPr lang="hr-HR" dirty="0" err="1">
                <a:cs typeface="Calibri"/>
              </a:rPr>
              <a:t>and</a:t>
            </a:r>
            <a:r>
              <a:rPr lang="hr-HR" dirty="0">
                <a:cs typeface="Calibri"/>
              </a:rPr>
              <a:t> </a:t>
            </a:r>
            <a:r>
              <a:rPr lang="hr-HR" dirty="0" err="1">
                <a:cs typeface="Calibri"/>
              </a:rPr>
              <a:t>concentration</a:t>
            </a:r>
            <a:r>
              <a:rPr lang="hr-HR" dirty="0">
                <a:cs typeface="Calibri"/>
              </a:rPr>
              <a:t> </a:t>
            </a:r>
            <a:r>
              <a:rPr lang="hr-HR" dirty="0" err="1">
                <a:cs typeface="Calibri"/>
              </a:rPr>
              <a:t>camps</a:t>
            </a:r>
            <a:r>
              <a:rPr lang="hr-HR" dirty="0">
                <a:cs typeface="Calibri"/>
              </a:rPr>
              <a:t>.</a:t>
            </a:r>
          </a:p>
        </p:txBody>
      </p:sp>
    </p:spTree>
    <p:extLst>
      <p:ext uri="{BB962C8B-B14F-4D97-AF65-F5344CB8AC3E}">
        <p14:creationId xmlns:p14="http://schemas.microsoft.com/office/powerpoint/2010/main" val="20774024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17b02c0-67d7-4d03-82d0-9bd6c8408c17" xsi:nil="true"/>
    <lcf76f155ced4ddcb4097134ff3c332f xmlns="08d76a18-56fc-4dfb-b1e7-cb760033c55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618584D2E9A747B8CCFA2C69282372" ma:contentTypeVersion="9" ma:contentTypeDescription="Create a new document." ma:contentTypeScope="" ma:versionID="d3fe33a1758825278d710ae7e2a59f6d">
  <xsd:schema xmlns:xsd="http://www.w3.org/2001/XMLSchema" xmlns:xs="http://www.w3.org/2001/XMLSchema" xmlns:p="http://schemas.microsoft.com/office/2006/metadata/properties" xmlns:ns2="08d76a18-56fc-4dfb-b1e7-cb760033c550" xmlns:ns3="617b02c0-67d7-4d03-82d0-9bd6c8408c17" targetNamespace="http://schemas.microsoft.com/office/2006/metadata/properties" ma:root="true" ma:fieldsID="4fa4cfd40dbf6a9b29fc2ebbe38684ba" ns2:_="" ns3:_="">
    <xsd:import namespace="08d76a18-56fc-4dfb-b1e7-cb760033c550"/>
    <xsd:import namespace="617b02c0-67d7-4d03-82d0-9bd6c8408c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76a18-56fc-4dfb-b1e7-cb760033c5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0d909bf-645b-46a2-8bb9-ccdb7433476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7b02c0-67d7-4d03-82d0-9bd6c8408c1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f4e8b59-b394-439d-a9a1-7674d079ab53}" ma:internalName="TaxCatchAll" ma:showField="CatchAllData" ma:web="617b02c0-67d7-4d03-82d0-9bd6c8408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04D809-FDEE-4EB7-BF90-213E8D8C21E4}">
  <ds:schemaRefs>
    <ds:schemaRef ds:uri="http://schemas.microsoft.com/sharepoint/v3/contenttype/forms"/>
  </ds:schemaRefs>
</ds:datastoreItem>
</file>

<file path=customXml/itemProps2.xml><?xml version="1.0" encoding="utf-8"?>
<ds:datastoreItem xmlns:ds="http://schemas.openxmlformats.org/officeDocument/2006/customXml" ds:itemID="{6872B137-5B7B-4639-BA48-29AE5013F3A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17b02c0-67d7-4d03-82d0-9bd6c8408c17"/>
    <ds:schemaRef ds:uri="08d76a18-56fc-4dfb-b1e7-cb760033c550"/>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BEDB5DE3-B579-49E4-A299-82817CBCD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d76a18-56fc-4dfb-b1e7-cb760033c550"/>
    <ds:schemaRef ds:uri="617b02c0-67d7-4d03-82d0-9bd6c8408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563</Words>
  <Application>Microsoft Office PowerPoint</Application>
  <PresentationFormat>Široki zaslon</PresentationFormat>
  <Paragraphs>38</Paragraphs>
  <Slides>15</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15</vt:i4>
      </vt:variant>
    </vt:vector>
  </HeadingPairs>
  <TitlesOfParts>
    <vt:vector size="19" baseType="lpstr">
      <vt:lpstr>Arial</vt:lpstr>
      <vt:lpstr>Calibri</vt:lpstr>
      <vt:lpstr>Calibri Light</vt:lpstr>
      <vt:lpstr>Office Theme</vt:lpstr>
      <vt:lpstr>Victims of the Holocaust</vt:lpstr>
      <vt:lpstr>World War II.</vt:lpstr>
      <vt:lpstr>Who was Adolf Hitler?</vt:lpstr>
      <vt:lpstr>What is Holocaust?</vt:lpstr>
      <vt:lpstr>Concentration camps</vt:lpstr>
      <vt:lpstr>Auschwitz</vt:lpstr>
      <vt:lpstr>PowerPoint prezentacija</vt:lpstr>
      <vt:lpstr>PowerPoint prezentacija</vt:lpstr>
      <vt:lpstr>Anne Frank</vt:lpstr>
      <vt:lpstr>Mittelbau-Dora</vt:lpstr>
      <vt:lpstr>Rocket engine made by Jews</vt:lpstr>
      <vt:lpstr>V-2 rocket</vt:lpstr>
      <vt:lpstr>PowerPoint prezentacija</vt:lpstr>
      <vt:lpstr>PowerPoint prezentacija</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XxX</dc:creator>
  <cp:lastModifiedBy>DANIJEL</cp:lastModifiedBy>
  <cp:revision>439</cp:revision>
  <dcterms:created xsi:type="dcterms:W3CDTF">2023-01-22T12:34:49Z</dcterms:created>
  <dcterms:modified xsi:type="dcterms:W3CDTF">2023-01-27T12:45:04Z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0x010100A6618584D2E9A747B8CCFA2C69282372</vt:lpwstr>
  </property>
</Properties>
</file>