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r-HR" sz="1800" b="0" strike="noStrike" spc="-1">
                <a:solidFill>
                  <a:srgbClr val="000000"/>
                </a:solidFill>
                <a:latin typeface="Corbel"/>
              </a:rPr>
              <a:t>Kliknite za premještanje slajda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F28A7A8-D31C-4926-980B-6678C01C67CD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DCA9D25-A35F-4FF0-A84B-A57302916D9A}" type="slidenum">
              <a:rPr lang="hr-HR" sz="1200" b="0" strike="noStrike" spc="-1">
                <a:latin typeface="Times New Roman"/>
              </a:rPr>
              <a:t>1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556A467-5911-4355-A926-015644806B9C}" type="slidenum">
              <a:rPr lang="hr-HR" sz="1200" b="0" strike="noStrike" spc="-1">
                <a:latin typeface="Times New Roman"/>
              </a:rPr>
              <a:t>4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41F960E-65D2-486D-94D6-788838DBC4C0}" type="slidenum">
              <a:rPr lang="hr-HR" sz="1200" b="0" strike="noStrike" spc="-1">
                <a:latin typeface="Times New Roman"/>
              </a:rPr>
              <a:t>7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hr-HR" sz="2000" b="0" strike="noStrike" spc="-1">
                <a:latin typeface="Arial"/>
              </a:rPr>
              <a:t>*Članak 161. – Punoljetna osoba koja osobi mlađoj od 15 godina</a:t>
            </a:r>
          </a:p>
        </p:txBody>
      </p:sp>
      <p:sp>
        <p:nvSpPr>
          <p:cNvPr id="15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2F3AD64-2A2D-4D21-B6B2-B1C039B3498B}" type="slidenum">
              <a:rPr lang="hr-HR" sz="1200" b="0" strike="noStrike" spc="-1">
                <a:latin typeface="Times New Roman"/>
              </a:rPr>
              <a:t>11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48128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819200" y="205740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48128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819200" y="4166640"/>
            <a:ext cx="317880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hr-HR" sz="7200" b="1" strike="noStrike" cap="all" spc="-1">
                <a:solidFill>
                  <a:srgbClr val="FFFFFF"/>
                </a:solidFill>
                <a:latin typeface="Corbel"/>
              </a:rPr>
              <a:t>Kliknite da biste uredili stil naslova matrice</a:t>
            </a:r>
            <a:endParaRPr lang="hr-HR" sz="7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CCEB1A0-051C-4CFF-8764-FE75A914A977}" type="datetime1">
              <a:rPr lang="hr-HR" sz="1200" b="0" strike="noStrike" spc="-1">
                <a:solidFill>
                  <a:srgbClr val="FFFFFF"/>
                </a:solidFill>
                <a:latin typeface="Corbel"/>
              </a:rPr>
              <a:t>9.2.2022.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endParaRPr lang="hr-HR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hr-HR" sz="1200" b="0" strike="noStrike" spc="-1">
                <a:solidFill>
                  <a:srgbClr val="FFFFFF"/>
                </a:solidFill>
                <a:latin typeface="Corbel"/>
              </a:rPr>
              <a:t>              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1173D2-6C1B-4880-A24C-CA393F77123E}" type="slidenum">
              <a:rPr lang="hr-HR" sz="1200" b="0" strike="noStrike" spc="-1">
                <a:solidFill>
                  <a:srgbClr val="FFFFFF"/>
                </a:solidFill>
                <a:latin typeface="Corbel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>
            <a:off x="1978560" y="3733560"/>
            <a:ext cx="8229600" cy="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solidFill>
                  <a:srgbClr val="A6B727"/>
                </a:solidFill>
                <a:latin typeface="Corbe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600" b="0" strike="noStrike" spc="-1">
                <a:solidFill>
                  <a:srgbClr val="A6B727"/>
                </a:solidFill>
                <a:latin typeface="Corbe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600" b="0" strike="noStrike" spc="-1">
                <a:solidFill>
                  <a:srgbClr val="A6B727"/>
                </a:solidFill>
                <a:latin typeface="Corbe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A6B727"/>
                </a:solidFill>
                <a:latin typeface="Corbe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A6B727"/>
                </a:solidFill>
                <a:latin typeface="Corbe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A6B727"/>
                </a:solidFill>
                <a:latin typeface="Corbe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Kliknite da biste uredili stil naslova matrice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Uređivanje stilova teksta matrice</a:t>
            </a:r>
          </a:p>
          <a:p>
            <a:pPr marL="457200" lvl="1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000" b="0" strike="noStrike" spc="-1">
                <a:solidFill>
                  <a:srgbClr val="A6B727"/>
                </a:solidFill>
                <a:latin typeface="Corbel"/>
              </a:rPr>
              <a:t>Druga razina</a:t>
            </a:r>
          </a:p>
          <a:p>
            <a:pPr marL="731520" lvl="2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1800" b="0" strike="noStrike" spc="-1">
                <a:solidFill>
                  <a:srgbClr val="A6B727"/>
                </a:solidFill>
                <a:latin typeface="Corbel"/>
              </a:rPr>
              <a:t>Treća razina</a:t>
            </a:r>
          </a:p>
          <a:p>
            <a:pPr marL="1005840" lvl="3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1600" b="0" strike="noStrike" spc="-1">
                <a:solidFill>
                  <a:srgbClr val="A6B727"/>
                </a:solidFill>
                <a:latin typeface="Corbel"/>
              </a:rPr>
              <a:t>Četvrta razina</a:t>
            </a:r>
          </a:p>
          <a:p>
            <a:pPr marL="12801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1600" b="0" strike="noStrike" spc="-1">
                <a:solidFill>
                  <a:srgbClr val="A6B727"/>
                </a:solidFill>
                <a:latin typeface="Corbel"/>
              </a:rPr>
              <a:t>Peta razina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3AD2DB5-5106-4EFF-A0C9-4EC285FCB4AA}" type="datetime1">
              <a:rPr lang="hr-HR" sz="1200" b="0" strike="noStrike" spc="-1">
                <a:solidFill>
                  <a:srgbClr val="A6B727"/>
                </a:solidFill>
                <a:latin typeface="Corbel"/>
              </a:rPr>
              <a:t>9.2.2022.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endParaRPr lang="hr-HR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hr-HR" sz="1200" b="0" strike="noStrike" spc="-1">
                <a:solidFill>
                  <a:srgbClr val="A6B727"/>
                </a:solidFill>
                <a:latin typeface="Corbel"/>
              </a:rPr>
              <a:t>              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8E7274-C6E3-410E-99D1-7E4FF1AE5563}" type="slidenum">
              <a:rPr lang="hr-HR" sz="1200" b="0" strike="noStrike" spc="-1">
                <a:solidFill>
                  <a:srgbClr val="A6B727"/>
                </a:solidFill>
                <a:latin typeface="Corbel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mup.gov.hr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unicef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toryset.com/" TargetMode="External"/><Relationship Id="rId5" Type="http://schemas.openxmlformats.org/officeDocument/2006/relationships/hyperlink" Target="https://hrabritelefon.hr/" TargetMode="External"/><Relationship Id="rId4" Type="http://schemas.openxmlformats.org/officeDocument/2006/relationships/hyperlink" Target="http://www.saferinternetday.org/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243720" y="256680"/>
            <a:ext cx="11703960" cy="6364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Line 3"/>
          <p:cNvSpPr/>
          <p:nvPr/>
        </p:nvSpPr>
        <p:spPr>
          <a:xfrm>
            <a:off x="1978560" y="5458680"/>
            <a:ext cx="8229600" cy="0"/>
          </a:xfrm>
          <a:prstGeom prst="line">
            <a:avLst/>
          </a:prstGeom>
          <a:ln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4"/>
          <p:cNvSpPr txBox="1"/>
          <p:nvPr/>
        </p:nvSpPr>
        <p:spPr>
          <a:xfrm>
            <a:off x="1109880" y="4106880"/>
            <a:ext cx="9966600" cy="1325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hr-HR" sz="6600" b="1" strike="noStrike" spc="-1">
                <a:solidFill>
                  <a:srgbClr val="A6B727"/>
                </a:solidFill>
                <a:latin typeface="Corbel"/>
              </a:rPr>
              <a:t>Dan sigurnijeg interneta</a:t>
            </a:r>
            <a:endParaRPr lang="hr-HR" sz="6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TextShape 5"/>
          <p:cNvSpPr txBox="1"/>
          <p:nvPr/>
        </p:nvSpPr>
        <p:spPr>
          <a:xfrm>
            <a:off x="1709640" y="5596200"/>
            <a:ext cx="8767440" cy="55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  <a:tabLst>
                <a:tab pos="0" algn="l"/>
              </a:tabLst>
            </a:pPr>
            <a:r>
              <a:rPr lang="hr-HR" sz="1700" b="0" strike="noStrike" spc="-1">
                <a:solidFill>
                  <a:srgbClr val="A6B727"/>
                </a:solidFill>
                <a:latin typeface="Corbel"/>
              </a:rPr>
              <a:t>Ante Petrović, mladi aktivist za prava djece i mladih i mentalno zdravlje</a:t>
            </a:r>
            <a:endParaRPr lang="hr-HR" sz="1700" b="0" strike="noStrike" spc="-1">
              <a:latin typeface="Arial"/>
            </a:endParaRPr>
          </a:p>
        </p:txBody>
      </p:sp>
      <p:pic>
        <p:nvPicPr>
          <p:cNvPr id="97" name="Slika 6"/>
          <p:cNvPicPr/>
          <p:nvPr/>
        </p:nvPicPr>
        <p:blipFill>
          <a:blip r:embed="rId3"/>
          <a:stretch/>
        </p:blipFill>
        <p:spPr>
          <a:xfrm>
            <a:off x="2168280" y="741240"/>
            <a:ext cx="7855200" cy="3279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936720" y="54684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Kako prepoznati žrtvu?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936720" y="1965960"/>
            <a:ext cx="515880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Žrtva se može prepoznati po naglom prestanku korištenja računala ili telefona.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Pri novim porukama ili e-poštama pokazuje nervozu.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Ne veseli se druženjima s vršnjacima.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Sakuplja loše </a:t>
            </a:r>
            <a:r>
              <a:rPr lang="en-GB" sz="2400" b="0" strike="noStrike" spc="-1">
                <a:solidFill>
                  <a:srgbClr val="A6B727"/>
                </a:solidFill>
                <a:latin typeface="Corbel"/>
              </a:rPr>
              <a:t>ocjene.</a:t>
            </a: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Ima nagle ispade </a:t>
            </a:r>
            <a:r>
              <a:rPr lang="en-GB" sz="2400" b="0" strike="noStrike" spc="-1">
                <a:solidFill>
                  <a:srgbClr val="A6B727"/>
                </a:solidFill>
                <a:latin typeface="Corbel"/>
              </a:rPr>
              <a:t>bijesa.</a:t>
            </a: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125" name="Picture 5"/>
          <p:cNvPicPr/>
          <p:nvPr/>
        </p:nvPicPr>
        <p:blipFill>
          <a:blip r:embed="rId2"/>
          <a:stretch/>
        </p:blipFill>
        <p:spPr>
          <a:xfrm>
            <a:off x="6608160" y="2084760"/>
            <a:ext cx="4720320" cy="3147120"/>
          </a:xfrm>
          <a:prstGeom prst="rect">
            <a:avLst/>
          </a:prstGeom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Posljedice za počinitelje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143000" y="2057400"/>
            <a:ext cx="586692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Prema Kaznenom zakonu Republike Hrvatske kaznena su djela: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Članak 148. (opisuje sramoćenje)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Članak 146. (nedozvoljena uporaba osobnih podataka)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Članak 243. (kazuje o iznudi)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Članak 147. (o uvredi)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Članak 149. (o kleveti)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Članak 161. (mamljenje djece za zadovoljenje spolnih potreba)</a:t>
            </a:r>
          </a:p>
        </p:txBody>
      </p:sp>
      <p:pic>
        <p:nvPicPr>
          <p:cNvPr id="128" name="Slika 4"/>
          <p:cNvPicPr/>
          <p:nvPr/>
        </p:nvPicPr>
        <p:blipFill>
          <a:blip r:embed="rId3"/>
          <a:stretch/>
        </p:blipFill>
        <p:spPr>
          <a:xfrm>
            <a:off x="7010280" y="1404360"/>
            <a:ext cx="4592880" cy="459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Kako se zaštiti na internetu?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143000" y="2084400"/>
            <a:ext cx="558000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Razmisli dva puta prije nego što nešto objaviš ili podijeliš na društvenoj mreži.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Može li tvoja objava ili komentar nekoga povrijediti?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Nikada ne objavljuj svoju adresu, broj telefona ili ime svoje škole i nikome nemoj davati svoje lozinke.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131" name="Slika 4" descr="Slika na kojoj se prikazuje tekst, igračka, vektorska grafika&#10;&#10;Opis je automatski generiran"/>
          <p:cNvPicPr/>
          <p:nvPr/>
        </p:nvPicPr>
        <p:blipFill>
          <a:blip r:embed="rId2"/>
          <a:stretch/>
        </p:blipFill>
        <p:spPr>
          <a:xfrm>
            <a:off x="6723360" y="1287720"/>
            <a:ext cx="4673880" cy="467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95148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Načini zaštite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759960" y="2029680"/>
            <a:ext cx="595656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Podešavanjem možeš odlučiti tko može vidjeti tvoj profil, tko ti može slati poruke ili komentirati tvoje objave.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Možeš prijaviti ružne komentare, poruke i fotografije i tražiti da budu uklonjene.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Osim micanja ljudi s liste prijatelja, može ih i blokirati.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Možeš sakriti sadržaj od određenih ljudi.</a:t>
            </a:r>
          </a:p>
          <a:p>
            <a:pPr marL="45720">
              <a:lnSpc>
                <a:spcPct val="90000"/>
              </a:lnSpc>
              <a:spcBef>
                <a:spcPts val="1400"/>
              </a:spcBef>
              <a:tabLst>
                <a:tab pos="0" algn="l"/>
              </a:tabLst>
            </a:pP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134" name="Slika 4"/>
          <p:cNvPicPr/>
          <p:nvPr/>
        </p:nvPicPr>
        <p:blipFill>
          <a:blip r:embed="rId2"/>
          <a:stretch/>
        </p:blipFill>
        <p:spPr>
          <a:xfrm>
            <a:off x="7244280" y="1329840"/>
            <a:ext cx="4461120" cy="446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158120" y="25092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Kako se obratiti za pomoć?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069560" y="1932840"/>
            <a:ext cx="585792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Ako smatrate da vas netko zlostavlja, prvi korak jest potražiti pomoć od osobe od povjerenja.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Ako ti je neugodno razgovarati o toj temi s ljudima koje poznaješ, možeš nazvati </a:t>
            </a:r>
            <a:r>
              <a:rPr lang="hr-HR" sz="2400" b="1" strike="noStrike" spc="-1">
                <a:solidFill>
                  <a:srgbClr val="A6B727"/>
                </a:solidFill>
                <a:latin typeface="Corbel"/>
              </a:rPr>
              <a:t>Hrabri telefon (116 111)</a:t>
            </a: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Razgovarati možeš i sa školskim psihologom.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Nasilje možeš prijaviti pozivom na </a:t>
            </a:r>
            <a:r>
              <a:rPr lang="hr-HR" sz="2400" b="1" strike="noStrike" spc="-1">
                <a:solidFill>
                  <a:srgbClr val="A6B727"/>
                </a:solidFill>
                <a:latin typeface="Corbel"/>
              </a:rPr>
              <a:t>112</a:t>
            </a: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 ili prijavom policiji na </a:t>
            </a:r>
            <a:r>
              <a:rPr lang="hr-HR" sz="2400" b="1" strike="noStrike" spc="-1">
                <a:solidFill>
                  <a:srgbClr val="A6B727"/>
                </a:solidFill>
                <a:latin typeface="Corbel"/>
              </a:rPr>
              <a:t>192</a:t>
            </a: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.</a:t>
            </a:r>
          </a:p>
        </p:txBody>
      </p:sp>
      <p:pic>
        <p:nvPicPr>
          <p:cNvPr id="137" name="Slika 4" descr="Slika na kojoj se prikazuje tekst&#10;&#10;Opis je automatski generiran"/>
          <p:cNvPicPr/>
          <p:nvPr/>
        </p:nvPicPr>
        <p:blipFill>
          <a:blip r:embed="rId2"/>
          <a:stretch/>
        </p:blipFill>
        <p:spPr>
          <a:xfrm>
            <a:off x="7403400" y="1541880"/>
            <a:ext cx="3383640" cy="47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Hvala na pažnji! </a:t>
            </a:r>
            <a:r>
              <a:rPr lang="hr-HR" sz="3600" b="0" strike="noStrike" spc="-1">
                <a:solidFill>
                  <a:srgbClr val="000000"/>
                </a:solidFill>
                <a:latin typeface="apple color emoji"/>
              </a:rPr>
              <a:t>😃</a:t>
            </a:r>
            <a:endParaRPr lang="hr-HR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143000" y="2057400"/>
            <a:ext cx="987264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Izradio, napisao i uskladio: Ante </a:t>
            </a:r>
            <a:r>
              <a:rPr lang="en-GB" sz="2200" b="0" strike="noStrike" spc="-1">
                <a:solidFill>
                  <a:srgbClr val="A6B727"/>
                </a:solidFill>
                <a:latin typeface="Corbel"/>
              </a:rPr>
              <a:t>Petrović</a:t>
            </a:r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Izvori: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u="sng" strike="noStrike" spc="-1">
                <a:solidFill>
                  <a:srgbClr val="F59E00"/>
                </a:solidFill>
                <a:uFillTx/>
                <a:latin typeface="Corbel"/>
                <a:hlinkClick r:id="rId2"/>
              </a:rPr>
              <a:t>UNICEF</a:t>
            </a: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 (Croatia, Türkiye, Malawi)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u="sng" strike="noStrike" spc="-1">
                <a:solidFill>
                  <a:srgbClr val="F59E00"/>
                </a:solidFill>
                <a:uFillTx/>
                <a:latin typeface="Corbel"/>
                <a:hlinkClick r:id="rId3"/>
              </a:rPr>
              <a:t>Ministarstvo unutarnjih poslova RH</a:t>
            </a:r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u="sng" strike="noStrike" spc="-1">
                <a:solidFill>
                  <a:srgbClr val="F59E00"/>
                </a:solidFill>
                <a:uFillTx/>
                <a:latin typeface="Corbel"/>
                <a:hlinkClick r:id="rId4"/>
              </a:rPr>
              <a:t>Safer Internet Day</a:t>
            </a:r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200" b="0" u="sng" strike="noStrike" spc="-1">
                <a:solidFill>
                  <a:srgbClr val="F59E00"/>
                </a:solidFill>
                <a:uFillTx/>
                <a:latin typeface="Corbel"/>
                <a:hlinkClick r:id="rId5"/>
              </a:rPr>
              <a:t>Hrabri telefon</a:t>
            </a:r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  <a:tabLst>
                <a:tab pos="0" algn="l"/>
              </a:tabLst>
            </a:pPr>
            <a:r>
              <a:rPr lang="hr-HR" sz="2200" b="0" strike="noStrike" spc="-1">
                <a:solidFill>
                  <a:srgbClr val="A6B727"/>
                </a:solidFill>
                <a:latin typeface="Corbel"/>
              </a:rPr>
              <a:t>Ilustracije: </a:t>
            </a:r>
            <a:r>
              <a:rPr lang="hr-HR" sz="2200" b="0" u="sng" strike="noStrike" spc="-1">
                <a:solidFill>
                  <a:srgbClr val="F59E00"/>
                </a:solidFill>
                <a:uFillTx/>
                <a:latin typeface="Corbel"/>
                <a:hlinkClick r:id="rId6"/>
              </a:rPr>
              <a:t>storyset.com</a:t>
            </a:r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tabLst>
                <a:tab pos="0" algn="l"/>
              </a:tabLst>
            </a:pPr>
            <a:endParaRPr lang="hr-HR" sz="2200" b="0" strike="noStrike" spc="-1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140" name="Slika 4"/>
          <p:cNvPicPr/>
          <p:nvPr/>
        </p:nvPicPr>
        <p:blipFill>
          <a:blip r:embed="rId7"/>
          <a:stretch/>
        </p:blipFill>
        <p:spPr>
          <a:xfrm>
            <a:off x="8636400" y="5536080"/>
            <a:ext cx="3054600" cy="763560"/>
          </a:xfrm>
          <a:prstGeom prst="rect">
            <a:avLst/>
          </a:prstGeom>
          <a:ln w="0">
            <a:noFill/>
          </a:ln>
        </p:spPr>
      </p:pic>
      <p:pic>
        <p:nvPicPr>
          <p:cNvPr id="141" name="Slika 6"/>
          <p:cNvPicPr/>
          <p:nvPr/>
        </p:nvPicPr>
        <p:blipFill>
          <a:blip r:embed="rId8"/>
          <a:stretch/>
        </p:blipFill>
        <p:spPr>
          <a:xfrm>
            <a:off x="7263360" y="5410440"/>
            <a:ext cx="1118520" cy="1118520"/>
          </a:xfrm>
          <a:prstGeom prst="rect">
            <a:avLst/>
          </a:prstGeom>
          <a:ln w="0">
            <a:noFill/>
          </a:ln>
        </p:spPr>
      </p:pic>
      <p:pic>
        <p:nvPicPr>
          <p:cNvPr id="142" name="Slika 8"/>
          <p:cNvPicPr/>
          <p:nvPr/>
        </p:nvPicPr>
        <p:blipFill>
          <a:blip r:embed="rId9"/>
          <a:srcRect l="53045" t="11503" r="4049" b="13175"/>
          <a:stretch/>
        </p:blipFill>
        <p:spPr>
          <a:xfrm>
            <a:off x="5890680" y="5536080"/>
            <a:ext cx="1118520" cy="88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158120" y="22752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Dan sigurnijeg interneta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45760" y="2591640"/>
            <a:ext cx="493740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800" b="0" strike="noStrike" spc="-1">
                <a:solidFill>
                  <a:srgbClr val="A6B727"/>
                </a:solidFill>
                <a:latin typeface="Corbel"/>
              </a:rPr>
              <a:t>Obilježava se diljem svijeta svake godine, drugog utorka u veljači.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800" b="0" strike="noStrike" spc="-1">
                <a:solidFill>
                  <a:srgbClr val="A6B727"/>
                </a:solidFill>
                <a:latin typeface="Corbel"/>
              </a:rPr>
              <a:t>Ove godine </a:t>
            </a:r>
            <a:r>
              <a:rPr lang="en-GB" sz="2800" b="0" strike="noStrike" spc="-1">
                <a:solidFill>
                  <a:srgbClr val="A6B727"/>
                </a:solidFill>
                <a:latin typeface="Corbel"/>
              </a:rPr>
              <a:t>obilježava se</a:t>
            </a:r>
            <a:r>
              <a:rPr lang="hr-HR" sz="2800" b="0" strike="noStrike" spc="-1">
                <a:solidFill>
                  <a:srgbClr val="A6B727"/>
                </a:solidFill>
                <a:latin typeface="Corbel"/>
              </a:rPr>
              <a:t> 8. veljače.</a:t>
            </a:r>
          </a:p>
        </p:txBody>
      </p:sp>
      <p:sp>
        <p:nvSpPr>
          <p:cNvPr id="100" name="CustomShape 3"/>
          <p:cNvSpPr/>
          <p:nvPr/>
        </p:nvSpPr>
        <p:spPr>
          <a:xfrm>
            <a:off x="4178520" y="1409760"/>
            <a:ext cx="4937400" cy="403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800" b="0" strike="noStrike" spc="-1">
                <a:solidFill>
                  <a:srgbClr val="A6B727"/>
                </a:solidFill>
                <a:latin typeface="Corbel"/>
              </a:rPr>
              <a:t>eng. Safer Internet Day</a:t>
            </a:r>
            <a:endParaRPr lang="hr-HR" sz="2800" b="0" strike="noStrike" spc="-1">
              <a:latin typeface="Arial"/>
            </a:endParaRPr>
          </a:p>
        </p:txBody>
      </p:sp>
      <p:pic>
        <p:nvPicPr>
          <p:cNvPr id="101" name="Slika 7"/>
          <p:cNvPicPr/>
          <p:nvPr/>
        </p:nvPicPr>
        <p:blipFill>
          <a:blip r:embed="rId2"/>
          <a:stretch/>
        </p:blipFill>
        <p:spPr>
          <a:xfrm>
            <a:off x="5557680" y="1092960"/>
            <a:ext cx="5891760" cy="589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143000" y="54720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Nastanak i cilj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635400" y="2183040"/>
            <a:ext cx="582228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Dan sigurnijeg interneta nastao je inicijativom Safe Borders (EU) 2004. godine.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Do današnjeg dana, ovu inicijativu obilježava otprilike 200 zemalja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Cilj je što sigurnije i odgovornije koristiti internet (računala i mobitele).</a:t>
            </a:r>
          </a:p>
        </p:txBody>
      </p:sp>
      <p:sp>
        <p:nvSpPr>
          <p:cNvPr id="104" name="CustomShape 3"/>
          <p:cNvSpPr/>
          <p:nvPr/>
        </p:nvSpPr>
        <p:spPr>
          <a:xfrm>
            <a:off x="889200" y="2819520"/>
            <a:ext cx="4937400" cy="403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" name="Slika 5"/>
          <p:cNvPicPr/>
          <p:nvPr/>
        </p:nvPicPr>
        <p:blipFill>
          <a:blip r:embed="rId2"/>
          <a:stretch/>
        </p:blipFill>
        <p:spPr>
          <a:xfrm>
            <a:off x="5640840" y="1747080"/>
            <a:ext cx="6364440" cy="409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948960" y="57276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Ključne činjenice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948960" y="2177280"/>
            <a:ext cx="573480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70% mladih ljudi (15-24) dnevno se susreće s raznim oblicima digitalnog nasilja.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Online nasilje, cyberbullying i digitalno uznemiravanje neki su od oblika nasilja na internetu.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Odnos djece i adolescenata koji su pogođeni cyberbullying-om, varira od 5-21%</a:t>
            </a:r>
          </a:p>
        </p:txBody>
      </p:sp>
      <p:pic>
        <p:nvPicPr>
          <p:cNvPr id="108" name="Slika 4"/>
          <p:cNvPicPr/>
          <p:nvPr/>
        </p:nvPicPr>
        <p:blipFill>
          <a:blip r:embed="rId3"/>
          <a:stretch/>
        </p:blipFill>
        <p:spPr>
          <a:xfrm>
            <a:off x="6899400" y="1251000"/>
            <a:ext cx="4638600" cy="463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Cyberbullying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83080" y="2209680"/>
            <a:ext cx="521244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Internet je donio dobre i loše stvari, jedna od loših je upravo ova.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Ponašanje koje se ponavlja s namjerom zastrašivanja i/ili sramoćenja osobe.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Radnja koja se može smatrati štetnom kako za pojedinca, tako i za opće dobro.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111" name="Slika 4"/>
          <p:cNvPicPr/>
          <p:nvPr/>
        </p:nvPicPr>
        <p:blipFill>
          <a:blip r:embed="rId2"/>
          <a:stretch/>
        </p:blipFill>
        <p:spPr>
          <a:xfrm>
            <a:off x="6490440" y="1192320"/>
            <a:ext cx="5055840" cy="505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0244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Primjeri cyberbullying-a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02440" y="2066400"/>
            <a:ext cx="642276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Kao primjer ove vrste zlostavljanja možemo navesti: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širenje laži ili objavljivanje fotografija koje za cilj imaju osramotiti nekoga na društvenim mrežama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slanje povrjeđujućih poruka ili prijetnji putem platformi za dopisivanje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lažno predstavljanje i slanje neugodnih poruka u ime druge osobe.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hr-HR" sz="2400" b="0" strike="noStrike" spc="-1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114" name="Slika 4"/>
          <p:cNvPicPr/>
          <p:nvPr/>
        </p:nvPicPr>
        <p:blipFill>
          <a:blip r:embed="rId2"/>
          <a:stretch/>
        </p:blipFill>
        <p:spPr>
          <a:xfrm>
            <a:off x="7535520" y="1410840"/>
            <a:ext cx="4260960" cy="426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r-HR" sz="18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6" name="Rezervirano mjesto sadržaja 8"/>
          <p:cNvPicPr/>
          <p:nvPr/>
        </p:nvPicPr>
        <p:blipFill>
          <a:blip r:embed="rId3"/>
          <a:stretch/>
        </p:blipFill>
        <p:spPr>
          <a:xfrm>
            <a:off x="1665720" y="308520"/>
            <a:ext cx="8860320" cy="6240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Rezervirano mjesto sadržaja 4"/>
          <p:cNvPicPr/>
          <p:nvPr/>
        </p:nvPicPr>
        <p:blipFill>
          <a:blip r:embed="rId2"/>
          <a:stretch/>
        </p:blipFill>
        <p:spPr>
          <a:xfrm>
            <a:off x="1320120" y="551880"/>
            <a:ext cx="5357160" cy="2510640"/>
          </a:xfrm>
          <a:prstGeom prst="rect">
            <a:avLst/>
          </a:prstGeom>
          <a:ln w="0">
            <a:noFill/>
          </a:ln>
        </p:spPr>
      </p:pic>
      <p:pic>
        <p:nvPicPr>
          <p:cNvPr id="118" name="Slika 6" descr="Slika na kojoj se prikazuje tekst&#10;&#10;Opis je automatski generiran"/>
          <p:cNvPicPr/>
          <p:nvPr/>
        </p:nvPicPr>
        <p:blipFill>
          <a:blip r:embed="rId3"/>
          <a:stretch/>
        </p:blipFill>
        <p:spPr>
          <a:xfrm>
            <a:off x="7916040" y="672120"/>
            <a:ext cx="3099960" cy="5513760"/>
          </a:xfrm>
          <a:prstGeom prst="rect">
            <a:avLst/>
          </a:prstGeom>
          <a:ln w="0">
            <a:noFill/>
          </a:ln>
        </p:spPr>
      </p:pic>
      <p:pic>
        <p:nvPicPr>
          <p:cNvPr id="119" name="Slika 12" descr="Slika na kojoj se prikazuje tekst, elektronički, mobitel&#10;&#10;Opis je automatski generiran"/>
          <p:cNvPicPr/>
          <p:nvPr/>
        </p:nvPicPr>
        <p:blipFill>
          <a:blip r:embed="rId4"/>
          <a:stretch/>
        </p:blipFill>
        <p:spPr>
          <a:xfrm>
            <a:off x="1267560" y="3539520"/>
            <a:ext cx="5268960" cy="2766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98172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A6B727"/>
                </a:solidFill>
                <a:latin typeface="Corbel"/>
              </a:rPr>
              <a:t>Posljedice cyberbullying-a</a:t>
            </a:r>
            <a:endParaRPr lang="hr-HR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981720" y="2046600"/>
            <a:ext cx="4880880" cy="403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Mentalne – osoba se može osjećati uzrujano, glupo, čak i ljuto.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Emocionalne – osoba se može osjećati osramoćeno i izgubiti interes za ono što voli.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hr-HR" sz="2400" b="0" strike="noStrike" spc="-1">
                <a:solidFill>
                  <a:srgbClr val="A6B727"/>
                </a:solidFill>
                <a:latin typeface="Corbel"/>
              </a:rPr>
              <a:t>Fizičke – umor, nesanica, bol u trbuhu, glavobolje…</a:t>
            </a:r>
          </a:p>
        </p:txBody>
      </p:sp>
      <p:pic>
        <p:nvPicPr>
          <p:cNvPr id="122" name="Slika 4" descr="Slika na kojoj se prikazuje tekst, igračka&#10;&#10;Opis je automatski generiran"/>
          <p:cNvPicPr/>
          <p:nvPr/>
        </p:nvPicPr>
        <p:blipFill>
          <a:blip r:embed="rId2"/>
          <a:stretch/>
        </p:blipFill>
        <p:spPr>
          <a:xfrm>
            <a:off x="6752520" y="1725840"/>
            <a:ext cx="4240800" cy="424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Turistički dizajn</Template>
  <TotalTime>227</TotalTime>
  <Words>583</Words>
  <Application>Microsoft Office PowerPoint</Application>
  <PresentationFormat>Široki zaslon</PresentationFormat>
  <Paragraphs>68</Paragraphs>
  <Slides>15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3" baseType="lpstr">
      <vt:lpstr>apple color emoji</vt:lpstr>
      <vt:lpstr>Arial</vt:lpstr>
      <vt:lpstr>Corbel</vt:lpstr>
      <vt:lpstr>Symbol</vt:lpstr>
      <vt:lpstr>Times New Roman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interneta</dc:title>
  <dc:subject/>
  <dc:creator>Ante</dc:creator>
  <dc:description/>
  <cp:lastModifiedBy>Marija Barac</cp:lastModifiedBy>
  <cp:revision>16</cp:revision>
  <dcterms:created xsi:type="dcterms:W3CDTF">2022-02-06T20:08:26Z</dcterms:created>
  <dcterms:modified xsi:type="dcterms:W3CDTF">2022-02-09T11:04:43Z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0x010100BB4EAAECC3A2DC42B05813A00D3F6407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Široki zaslon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